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diagrams/colors1.xml" ContentType="application/vnd.openxmlformats-officedocument.drawingml.diagramColors+xml"/>
  <Override PartName="/ppt/diagrams/colors2.xml" ContentType="application/vnd.openxmlformats-officedocument.drawingml.diagramColors+xml"/>
  <Override PartName="/ppt/diagrams/data1.xml" ContentType="application/vnd.openxmlformats-officedocument.drawingml.diagramData+xml"/>
  <Override PartName="/ppt/diagrams/data2.xml" ContentType="application/vnd.openxmlformats-officedocument.drawingml.diagramData+xml"/>
  <Override PartName="/ppt/diagrams/drawing1.xml" ContentType="application/vnd.ms-office.drawingml.diagramDrawing+xml"/>
  <Override PartName="/ppt/diagrams/drawing2.xml" ContentType="application/vnd.ms-office.drawingml.diagramDrawing+xml"/>
  <Override PartName="/ppt/diagrams/layout1.xml" ContentType="application/vnd.openxmlformats-officedocument.drawingml.diagramLayout+xml"/>
  <Override PartName="/ppt/diagrams/layout2.xml" ContentType="application/vnd.openxmlformats-officedocument.drawingml.diagramLayout+xml"/>
  <Override PartName="/ppt/diagrams/quickStyle1.xml" ContentType="application/vnd.openxmlformats-officedocument.drawingml.diagramStyle+xml"/>
  <Override PartName="/ppt/diagrams/quickStyle2.xml" ContentType="application/vnd.openxmlformats-officedocument.drawingml.diagramStyle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1"/>
  </p:notesMasterIdLst>
  <p:sldIdLst>
    <p:sldId id="256" r:id="rId3"/>
    <p:sldId id="298" r:id="rId4"/>
    <p:sldId id="365" r:id="rId5"/>
    <p:sldId id="376" r:id="rId6"/>
    <p:sldId id="377" r:id="rId7"/>
    <p:sldId id="378" r:id="rId8"/>
    <p:sldId id="379" r:id="rId9"/>
    <p:sldId id="299" r:id="rId10"/>
    <p:sldId id="320" r:id="rId12"/>
    <p:sldId id="321" r:id="rId13"/>
    <p:sldId id="301" r:id="rId14"/>
    <p:sldId id="302" r:id="rId15"/>
    <p:sldId id="312" r:id="rId16"/>
    <p:sldId id="438" r:id="rId17"/>
    <p:sldId id="303" r:id="rId18"/>
    <p:sldId id="313" r:id="rId19"/>
    <p:sldId id="305" r:id="rId20"/>
    <p:sldId id="322" r:id="rId21"/>
    <p:sldId id="323" r:id="rId22"/>
    <p:sldId id="324" r:id="rId23"/>
    <p:sldId id="332" r:id="rId24"/>
    <p:sldId id="333" r:id="rId25"/>
    <p:sldId id="331" r:id="rId26"/>
    <p:sldId id="334" r:id="rId27"/>
    <p:sldId id="335" r:id="rId28"/>
    <p:sldId id="314" r:id="rId29"/>
    <p:sldId id="315" r:id="rId30"/>
    <p:sldId id="311" r:id="rId31"/>
    <p:sldId id="284" r:id="rId32"/>
    <p:sldId id="351" r:id="rId33"/>
    <p:sldId id="352" r:id="rId34"/>
    <p:sldId id="353" r:id="rId35"/>
    <p:sldId id="354" r:id="rId36"/>
    <p:sldId id="283" r:id="rId37"/>
    <p:sldId id="316" r:id="rId38"/>
    <p:sldId id="319" r:id="rId39"/>
    <p:sldId id="329" r:id="rId40"/>
    <p:sldId id="328" r:id="rId41"/>
    <p:sldId id="336" r:id="rId42"/>
    <p:sldId id="268" r:id="rId43"/>
    <p:sldId id="317" r:id="rId44"/>
    <p:sldId id="282" r:id="rId45"/>
    <p:sldId id="310" r:id="rId46"/>
    <p:sldId id="286" r:id="rId47"/>
    <p:sldId id="357" r:id="rId48"/>
    <p:sldId id="358" r:id="rId49"/>
    <p:sldId id="361" r:id="rId50"/>
    <p:sldId id="428" r:id="rId51"/>
    <p:sldId id="362" r:id="rId52"/>
    <p:sldId id="363" r:id="rId53"/>
    <p:sldId id="364" r:id="rId54"/>
    <p:sldId id="385" r:id="rId55"/>
    <p:sldId id="386" r:id="rId56"/>
    <p:sldId id="388" r:id="rId57"/>
    <p:sldId id="387" r:id="rId58"/>
    <p:sldId id="293" r:id="rId59"/>
    <p:sldId id="318" r:id="rId60"/>
  </p:sldIdLst>
  <p:sldSz cx="12192000" cy="6858000"/>
  <p:notesSz cx="6858000" cy="9144000"/>
  <p:custDataLst>
    <p:tags r:id="rId65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Xin Zou" initials="XZ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03" autoAdjust="0"/>
    <p:restoredTop sz="79021" autoAdjust="0"/>
  </p:normalViewPr>
  <p:slideViewPr>
    <p:cSldViewPr snapToGrid="0">
      <p:cViewPr varScale="1">
        <p:scale>
          <a:sx n="75" d="100"/>
          <a:sy n="75" d="100"/>
        </p:scale>
        <p:origin x="66" y="17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5" Type="http://schemas.openxmlformats.org/officeDocument/2006/relationships/tags" Target="tags/tag2.xml"/><Relationship Id="rId64" Type="http://schemas.openxmlformats.org/officeDocument/2006/relationships/commentAuthors" Target="commentAuthors.xml"/><Relationship Id="rId63" Type="http://schemas.openxmlformats.org/officeDocument/2006/relationships/tableStyles" Target="tableStyles.xml"/><Relationship Id="rId62" Type="http://schemas.openxmlformats.org/officeDocument/2006/relationships/viewProps" Target="viewProps.xml"/><Relationship Id="rId61" Type="http://schemas.openxmlformats.org/officeDocument/2006/relationships/presProps" Target="presProps.xml"/><Relationship Id="rId60" Type="http://schemas.openxmlformats.org/officeDocument/2006/relationships/slide" Target="slides/slide57.xml"/><Relationship Id="rId6" Type="http://schemas.openxmlformats.org/officeDocument/2006/relationships/slide" Target="slides/slide4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3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B520861-B1B2-44A2-AA76-313FA1592A36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colorful"/>
      <dgm:spPr/>
      <dgm:t>
        <a:bodyPr/>
        <a:lstStyle/>
        <a:p>
          <a:endParaRPr lang="en-US"/>
        </a:p>
      </dgm:t>
    </dgm:pt>
    <dgm:pt modelId="{FA7B2E46-5768-41BC-BFC7-A6AEA94CB5F1}">
      <dgm:prSet phldr="0" custT="0"/>
      <dgm:spPr/>
      <dgm:t>
        <a:bodyPr vert="horz" wrap="square"/>
        <a:p>
          <a:pPr algn="l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b="1"/>
            <a:t>N (Need </a:t>
          </a:r>
          <a:r>
            <a:rPr lang="zh-CN" b="1"/>
            <a:t>需求</a:t>
          </a:r>
          <a:r>
            <a:rPr lang="en-US" b="1"/>
            <a:t>)</a:t>
          </a:r>
          <a:r>
            <a:rPr lang="en-US"/>
            <a:t/>
          </a:r>
          <a:endParaRPr lang="en-US"/>
        </a:p>
      </dgm:t>
    </dgm:pt>
    <dgm:pt modelId="{6944B669-742B-4F90-A853-CF8FD85DFDA0}" cxnId="{89E5FC3C-66D1-429C-8DD0-DBC12B28846C}" type="parTrans">
      <dgm:prSet/>
      <dgm:spPr/>
      <dgm:t>
        <a:bodyPr/>
        <a:lstStyle/>
        <a:p>
          <a:endParaRPr lang="en-US"/>
        </a:p>
      </dgm:t>
    </dgm:pt>
    <dgm:pt modelId="{0884456B-5DAE-4ED7-ABB8-B65D10E8D97C}" cxnId="{89E5FC3C-66D1-429C-8DD0-DBC12B28846C}" type="sibTrans">
      <dgm:prSet/>
      <dgm:spPr/>
      <dgm:t>
        <a:bodyPr/>
        <a:lstStyle/>
        <a:p>
          <a:endParaRPr lang="en-US"/>
        </a:p>
      </dgm:t>
    </dgm:pt>
    <dgm:pt modelId="{6DCBECE4-B825-46CE-B5BD-549B440E2889}">
      <dgm:prSet/>
      <dgm:spPr/>
      <dgm:t>
        <a:bodyPr/>
        <a:lstStyle/>
        <a:p>
          <a:r>
            <a:rPr lang="zh-CN"/>
            <a:t>你的创意解决了用户的什么需求</a:t>
          </a:r>
          <a:r>
            <a:rPr lang="en-US"/>
            <a:t>?    </a:t>
          </a:r>
          <a:r>
            <a:rPr lang="zh-CN"/>
            <a:t>什么痛苦</a:t>
          </a:r>
          <a:r>
            <a:rPr lang="en-US"/>
            <a:t>, </a:t>
          </a:r>
          <a:r>
            <a:rPr lang="zh-CN"/>
            <a:t>他们对已有软件</a:t>
          </a:r>
          <a:r>
            <a:rPr lang="en-US"/>
            <a:t>, </a:t>
          </a:r>
          <a:r>
            <a:rPr lang="zh-CN"/>
            <a:t>服务不满意的地方。但是用户往往也不知道颠覆型的创新</a:t>
          </a:r>
          <a:endParaRPr lang="en-US"/>
        </a:p>
      </dgm:t>
    </dgm:pt>
    <dgm:pt modelId="{5732E21B-56E3-4A27-8BB2-A31886F7DE0A}" cxnId="{5A2B7225-13BB-4CCE-B6CB-4857592D46CA}" type="parTrans">
      <dgm:prSet/>
      <dgm:spPr/>
      <dgm:t>
        <a:bodyPr/>
        <a:lstStyle/>
        <a:p>
          <a:endParaRPr lang="en-US"/>
        </a:p>
      </dgm:t>
    </dgm:pt>
    <dgm:pt modelId="{BB611D67-FE0F-4F73-B7A8-98E6C39E0774}" cxnId="{5A2B7225-13BB-4CCE-B6CB-4857592D46CA}" type="sibTrans">
      <dgm:prSet/>
      <dgm:spPr/>
      <dgm:t>
        <a:bodyPr/>
        <a:lstStyle/>
        <a:p>
          <a:endParaRPr lang="en-US"/>
        </a:p>
      </dgm:t>
    </dgm:pt>
    <dgm:pt modelId="{0252880B-5D82-4FF4-AAA4-3E0A072AAB80}">
      <dgm:prSet phldr="0" custT="0"/>
      <dgm:spPr/>
      <dgm:t>
        <a:bodyPr vert="horz" wrap="square"/>
        <a:p>
          <a:pPr algn="l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b="1"/>
            <a:t>A (Approach </a:t>
          </a:r>
          <a:r>
            <a:rPr lang="zh-CN" b="1"/>
            <a:t>做法</a:t>
          </a:r>
          <a:r>
            <a:rPr lang="en-US" b="1"/>
            <a:t>)</a:t>
          </a:r>
          <a:r>
            <a:rPr lang="en-US"/>
            <a:t/>
          </a:r>
          <a:endParaRPr lang="en-US"/>
        </a:p>
      </dgm:t>
    </dgm:pt>
    <dgm:pt modelId="{6B47801B-A80C-4B0F-A297-6A4F04E55130}" cxnId="{8BE36504-611D-4307-8B24-E7A2CE39C33D}" type="parTrans">
      <dgm:prSet/>
      <dgm:spPr/>
      <dgm:t>
        <a:bodyPr/>
        <a:lstStyle/>
        <a:p>
          <a:endParaRPr lang="en-US"/>
        </a:p>
      </dgm:t>
    </dgm:pt>
    <dgm:pt modelId="{0EFC7762-2324-45D7-970E-78D1CF4B6132}" cxnId="{8BE36504-611D-4307-8B24-E7A2CE39C33D}" type="sibTrans">
      <dgm:prSet/>
      <dgm:spPr/>
      <dgm:t>
        <a:bodyPr/>
        <a:lstStyle/>
        <a:p>
          <a:endParaRPr lang="en-US"/>
        </a:p>
      </dgm:t>
    </dgm:pt>
    <dgm:pt modelId="{380C975E-0E43-4C43-8C75-32EA2AE47483}">
      <dgm:prSet/>
      <dgm:spPr/>
      <dgm:t>
        <a:bodyPr/>
        <a:lstStyle/>
        <a:p>
          <a:r>
            <a:rPr lang="zh-CN"/>
            <a:t>你有什么招数</a:t>
          </a:r>
          <a:r>
            <a:rPr lang="en-US"/>
            <a:t>, </a:t>
          </a:r>
          <a:r>
            <a:rPr lang="zh-CN"/>
            <a:t>特别是</a:t>
          </a:r>
          <a:r>
            <a:rPr lang="zh-CN" b="1"/>
            <a:t>独特的招数</a:t>
          </a:r>
          <a:r>
            <a:rPr lang="en-US"/>
            <a:t>, </a:t>
          </a:r>
          <a:r>
            <a:rPr lang="zh-CN"/>
            <a:t>来解决用户的痛苦。 </a:t>
          </a:r>
          <a:r>
            <a:rPr lang="en-US"/>
            <a:t> </a:t>
          </a:r>
          <a:r>
            <a:rPr lang="zh-CN"/>
            <a:t>这些招数不光是技术上的</a:t>
          </a:r>
          <a:r>
            <a:rPr lang="en-US"/>
            <a:t>, </a:t>
          </a:r>
          <a:r>
            <a:rPr lang="zh-CN"/>
            <a:t>也可以是商业模式上的</a:t>
          </a:r>
          <a:r>
            <a:rPr lang="en-US"/>
            <a:t>, </a:t>
          </a:r>
          <a:r>
            <a:rPr lang="zh-CN"/>
            <a:t>地域的</a:t>
          </a:r>
          <a:r>
            <a:rPr lang="en-US"/>
            <a:t>, </a:t>
          </a:r>
          <a:r>
            <a:rPr lang="zh-CN"/>
            <a:t>人脉的</a:t>
          </a:r>
          <a:r>
            <a:rPr lang="en-US"/>
            <a:t>, </a:t>
          </a:r>
          <a:r>
            <a:rPr lang="zh-CN"/>
            <a:t>行业的</a:t>
          </a:r>
          <a:r>
            <a:rPr lang="en-US"/>
            <a:t>.  </a:t>
          </a:r>
        </a:p>
      </dgm:t>
    </dgm:pt>
    <dgm:pt modelId="{530DD0B7-C6FA-4003-B03B-CCC38167D760}" cxnId="{A3A10747-D895-476A-AA01-1F2591148CEB}" type="parTrans">
      <dgm:prSet/>
      <dgm:spPr/>
      <dgm:t>
        <a:bodyPr/>
        <a:lstStyle/>
        <a:p>
          <a:endParaRPr lang="en-US"/>
        </a:p>
      </dgm:t>
    </dgm:pt>
    <dgm:pt modelId="{0D586E47-2528-4C87-9137-8A31E39F8416}" cxnId="{A3A10747-D895-476A-AA01-1F2591148CEB}" type="sibTrans">
      <dgm:prSet/>
      <dgm:spPr/>
      <dgm:t>
        <a:bodyPr/>
        <a:lstStyle/>
        <a:p>
          <a:endParaRPr lang="en-US"/>
        </a:p>
      </dgm:t>
    </dgm:pt>
    <dgm:pt modelId="{EC3F2A03-F712-49F9-AC40-6CF13E9361A2}">
      <dgm:prSet phldr="0" custT="0"/>
      <dgm:spPr/>
      <dgm:t>
        <a:bodyPr vert="horz" wrap="square"/>
        <a:p>
          <a:pPr algn="l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b="1"/>
            <a:t>B (Benefit  </a:t>
          </a:r>
          <a:r>
            <a:rPr lang="zh-CN" b="1"/>
            <a:t>好处</a:t>
          </a:r>
          <a:r>
            <a:rPr lang="en-US" b="1"/>
            <a:t>)</a:t>
          </a:r>
          <a:r>
            <a:rPr lang="en-US"/>
            <a:t/>
          </a:r>
          <a:endParaRPr lang="en-US"/>
        </a:p>
      </dgm:t>
    </dgm:pt>
    <dgm:pt modelId="{4B2D0D58-B5C8-433E-A177-1CD3E51AC8F9}" cxnId="{590B9731-E57F-4FB7-A0EF-3EA2AC9C808E}" type="parTrans">
      <dgm:prSet/>
      <dgm:spPr/>
      <dgm:t>
        <a:bodyPr/>
        <a:lstStyle/>
        <a:p>
          <a:endParaRPr lang="en-US"/>
        </a:p>
      </dgm:t>
    </dgm:pt>
    <dgm:pt modelId="{5335CB44-B1B2-4BF4-9AB9-141BDC7F5624}" cxnId="{590B9731-E57F-4FB7-A0EF-3EA2AC9C808E}" type="sibTrans">
      <dgm:prSet/>
      <dgm:spPr/>
      <dgm:t>
        <a:bodyPr/>
        <a:lstStyle/>
        <a:p>
          <a:endParaRPr lang="en-US"/>
        </a:p>
      </dgm:t>
    </dgm:pt>
    <dgm:pt modelId="{F181BFDC-DF37-4EB3-B47F-E4AB43875D6D}">
      <dgm:prSet/>
      <dgm:spPr/>
      <dgm:t>
        <a:bodyPr/>
        <a:lstStyle/>
        <a:p>
          <a:r>
            <a:rPr lang="zh-CN"/>
            <a:t>那你这个产品</a:t>
          </a:r>
          <a:r>
            <a:rPr lang="en-US"/>
            <a:t>/</a:t>
          </a:r>
          <a:r>
            <a:rPr lang="zh-CN"/>
            <a:t>服务会给客户</a:t>
          </a:r>
          <a:r>
            <a:rPr lang="en-US"/>
            <a:t>/</a:t>
          </a:r>
          <a:r>
            <a:rPr lang="zh-CN"/>
            <a:t>用户带来什么好处呢</a:t>
          </a:r>
          <a:r>
            <a:rPr lang="en-US"/>
            <a:t>? </a:t>
          </a:r>
          <a:r>
            <a:rPr lang="zh-CN"/>
            <a:t> </a:t>
          </a:r>
          <a:r>
            <a:rPr lang="en-US"/>
            <a:t>Benefit/Cost (</a:t>
          </a:r>
          <a:r>
            <a:rPr lang="zh-CN"/>
            <a:t>成本</a:t>
          </a:r>
          <a:r>
            <a:rPr lang="en-US"/>
            <a:t>) </a:t>
          </a:r>
          <a:r>
            <a:rPr lang="zh-CN"/>
            <a:t>的问题。 </a:t>
          </a:r>
          <a:endParaRPr lang="en-US"/>
        </a:p>
      </dgm:t>
    </dgm:pt>
    <dgm:pt modelId="{3DE0DA11-3F35-4D03-91D7-16C6040B7240}" cxnId="{BED12DE4-1775-4CCC-8548-9F38F40B0289}" type="parTrans">
      <dgm:prSet/>
      <dgm:spPr/>
      <dgm:t>
        <a:bodyPr/>
        <a:lstStyle/>
        <a:p>
          <a:endParaRPr lang="en-US"/>
        </a:p>
      </dgm:t>
    </dgm:pt>
    <dgm:pt modelId="{6483B582-3A46-4C25-A8B7-24E1738C3048}" cxnId="{BED12DE4-1775-4CCC-8548-9F38F40B0289}" type="sibTrans">
      <dgm:prSet/>
      <dgm:spPr/>
      <dgm:t>
        <a:bodyPr/>
        <a:lstStyle/>
        <a:p>
          <a:endParaRPr lang="en-US"/>
        </a:p>
      </dgm:t>
    </dgm:pt>
    <dgm:pt modelId="{C07BDD14-7266-4E17-9E87-C0D4C81FABB5}">
      <dgm:prSet/>
      <dgm:spPr/>
      <dgm:t>
        <a:bodyPr/>
        <a:lstStyle/>
        <a:p>
          <a:r>
            <a:rPr lang="en-US" b="1"/>
            <a:t>C (Competitors </a:t>
          </a:r>
          <a:r>
            <a:rPr lang="zh-CN" b="1"/>
            <a:t>竞争</a:t>
          </a:r>
          <a:r>
            <a:rPr lang="en-US" b="1"/>
            <a:t>) </a:t>
          </a:r>
          <a:endParaRPr lang="en-US"/>
        </a:p>
      </dgm:t>
    </dgm:pt>
    <dgm:pt modelId="{5A6A02CA-5E14-4FEB-85F2-AA12229705A0}" cxnId="{20D31D70-C597-419C-AC31-4CF78A0143CE}" type="parTrans">
      <dgm:prSet/>
      <dgm:spPr/>
      <dgm:t>
        <a:bodyPr/>
        <a:lstStyle/>
        <a:p>
          <a:endParaRPr lang="en-US"/>
        </a:p>
      </dgm:t>
    </dgm:pt>
    <dgm:pt modelId="{E8F700C0-7C7A-4A9F-BA51-945A0FBD7EA4}" cxnId="{20D31D70-C597-419C-AC31-4CF78A0143CE}" type="sibTrans">
      <dgm:prSet/>
      <dgm:spPr/>
      <dgm:t>
        <a:bodyPr/>
        <a:lstStyle/>
        <a:p>
          <a:endParaRPr lang="en-US"/>
        </a:p>
      </dgm:t>
    </dgm:pt>
    <dgm:pt modelId="{948B959E-C7BA-4A9E-8686-2141FFD18AC0}">
      <dgm:prSet/>
      <dgm:spPr/>
      <dgm:t>
        <a:bodyPr/>
        <a:lstStyle/>
        <a:p>
          <a:r>
            <a:rPr lang="zh-CN"/>
            <a:t>竞争对手也没有闲着</a:t>
          </a:r>
          <a:r>
            <a:rPr lang="en-US"/>
            <a:t>, </a:t>
          </a:r>
          <a:r>
            <a:rPr lang="zh-CN"/>
            <a:t>这个市场有多大</a:t>
          </a:r>
          <a:r>
            <a:rPr lang="en-US"/>
            <a:t>, </a:t>
          </a:r>
          <a:r>
            <a:rPr lang="zh-CN"/>
            <a:t>目前有多少竞争者在瓜分</a:t>
          </a:r>
          <a:r>
            <a:rPr lang="en-US"/>
            <a:t>, </a:t>
          </a:r>
          <a:r>
            <a:rPr lang="zh-CN"/>
            <a:t>你了解么</a:t>
          </a:r>
          <a:r>
            <a:rPr lang="en-US"/>
            <a:t>? </a:t>
          </a:r>
          <a:r>
            <a:rPr lang="zh-CN"/>
            <a:t>你如果不是最先进入某个市场的产品</a:t>
          </a:r>
          <a:r>
            <a:rPr lang="en-US"/>
            <a:t>, </a:t>
          </a:r>
          <a:r>
            <a:rPr lang="zh-CN"/>
            <a:t>你还能赢么</a:t>
          </a:r>
          <a:r>
            <a:rPr lang="en-US"/>
            <a:t>? </a:t>
          </a:r>
        </a:p>
      </dgm:t>
    </dgm:pt>
    <dgm:pt modelId="{313EAF04-4AB2-4F0C-9773-8DBE7529E65A}" cxnId="{5ADC9769-771A-4397-AA60-974BDF207EC3}" type="parTrans">
      <dgm:prSet/>
      <dgm:spPr/>
      <dgm:t>
        <a:bodyPr/>
        <a:lstStyle/>
        <a:p>
          <a:endParaRPr lang="en-US"/>
        </a:p>
      </dgm:t>
    </dgm:pt>
    <dgm:pt modelId="{A9CBB7ED-7ECB-4454-82C0-382C44F36C5B}" cxnId="{5ADC9769-771A-4397-AA60-974BDF207EC3}" type="sibTrans">
      <dgm:prSet/>
      <dgm:spPr/>
      <dgm:t>
        <a:bodyPr/>
        <a:lstStyle/>
        <a:p>
          <a:endParaRPr lang="en-US"/>
        </a:p>
      </dgm:t>
    </dgm:pt>
    <dgm:pt modelId="{57D1D090-D278-49B3-A925-773A9C8181E2}">
      <dgm:prSet/>
      <dgm:spPr/>
      <dgm:t>
        <a:bodyPr/>
        <a:lstStyle/>
        <a:p>
          <a:r>
            <a:rPr lang="zh-CN"/>
            <a:t>用户 “不消费”也是你的一个竞争对手</a:t>
          </a:r>
          <a:endParaRPr lang="en-US"/>
        </a:p>
      </dgm:t>
    </dgm:pt>
    <dgm:pt modelId="{132CB3EE-F4D3-4560-95B8-01AAFD582794}" cxnId="{B90CE6F8-68FE-43CF-8561-EA060796A1B5}" type="parTrans">
      <dgm:prSet/>
      <dgm:spPr/>
      <dgm:t>
        <a:bodyPr/>
        <a:lstStyle/>
        <a:p>
          <a:endParaRPr lang="en-US"/>
        </a:p>
      </dgm:t>
    </dgm:pt>
    <dgm:pt modelId="{55B3A85E-6DBE-4A04-A2A4-C23E121CD5D8}" cxnId="{B90CE6F8-68FE-43CF-8561-EA060796A1B5}" type="sibTrans">
      <dgm:prSet/>
      <dgm:spPr/>
      <dgm:t>
        <a:bodyPr/>
        <a:lstStyle/>
        <a:p>
          <a:endParaRPr lang="en-US"/>
        </a:p>
      </dgm:t>
    </dgm:pt>
    <dgm:pt modelId="{2A42AA31-9E6F-477A-9ACE-E86CE67DCC37}">
      <dgm:prSet phldr="0" custT="0"/>
      <dgm:spPr/>
      <dgm:t>
        <a:bodyPr vert="horz" wrap="square"/>
        <a:p>
          <a:pPr algn="l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b="1"/>
            <a:t>D (Delivery) (Data)</a:t>
          </a:r>
          <a:r>
            <a:rPr lang="en-US"/>
            <a:t/>
          </a:r>
          <a:endParaRPr lang="en-US"/>
        </a:p>
      </dgm:t>
    </dgm:pt>
    <dgm:pt modelId="{7271216D-6322-4BB6-9A20-12495D9D3228}" cxnId="{E476DFAF-50D0-45F8-A21A-C9DBBC5D7877}" type="parTrans">
      <dgm:prSet/>
      <dgm:spPr/>
      <dgm:t>
        <a:bodyPr/>
        <a:lstStyle/>
        <a:p>
          <a:endParaRPr lang="en-US"/>
        </a:p>
      </dgm:t>
    </dgm:pt>
    <dgm:pt modelId="{241639DB-98CA-4F36-8249-2F34D1791C97}" cxnId="{E476DFAF-50D0-45F8-A21A-C9DBBC5D7877}" type="sibTrans">
      <dgm:prSet/>
      <dgm:spPr/>
      <dgm:t>
        <a:bodyPr/>
        <a:lstStyle/>
        <a:p>
          <a:endParaRPr lang="en-US"/>
        </a:p>
      </dgm:t>
    </dgm:pt>
    <dgm:pt modelId="{09D89D52-ADB3-4892-A458-C6ED3CE4AED8}">
      <dgm:prSet/>
      <dgm:spPr/>
      <dgm:t>
        <a:bodyPr/>
        <a:lstStyle/>
        <a:p>
          <a:r>
            <a:rPr lang="zh-CN"/>
            <a:t>你怎么让目标用户都知道你的产品</a:t>
          </a:r>
          <a:r>
            <a:rPr lang="en-US"/>
            <a:t>? </a:t>
          </a:r>
          <a:r>
            <a:rPr lang="zh-CN"/>
            <a:t>并且让产品的用户量快速提高</a:t>
          </a:r>
          <a:r>
            <a:rPr lang="en-US"/>
            <a:t>?  </a:t>
          </a:r>
          <a:r>
            <a:rPr lang="zh-CN"/>
            <a:t>你有什么数据来衡量改进的效果？</a:t>
          </a:r>
          <a:endParaRPr lang="en-US"/>
        </a:p>
      </dgm:t>
    </dgm:pt>
    <dgm:pt modelId="{23578427-BE82-4769-A190-E34555ECDF2E}" cxnId="{653E8C2E-3382-40D1-BFA2-686DC2D9D1F0}" type="parTrans">
      <dgm:prSet/>
      <dgm:spPr/>
      <dgm:t>
        <a:bodyPr/>
        <a:lstStyle/>
        <a:p>
          <a:endParaRPr lang="en-US"/>
        </a:p>
      </dgm:t>
    </dgm:pt>
    <dgm:pt modelId="{2CE42F70-907C-46BF-BA17-9518F2B4943D}" cxnId="{653E8C2E-3382-40D1-BFA2-686DC2D9D1F0}" type="sibTrans">
      <dgm:prSet/>
      <dgm:spPr/>
      <dgm:t>
        <a:bodyPr/>
        <a:lstStyle/>
        <a:p>
          <a:endParaRPr lang="en-US"/>
        </a:p>
      </dgm:t>
    </dgm:pt>
    <dgm:pt modelId="{D42CA6D5-0CC7-4C5B-892E-3FF7DE783A00}" type="pres">
      <dgm:prSet presAssocID="{0B520861-B1B2-44A2-AA76-313FA1592A36}" presName="Name0" presStyleCnt="0">
        <dgm:presLayoutVars>
          <dgm:dir/>
          <dgm:animLvl val="lvl"/>
          <dgm:resizeHandles val="exact"/>
        </dgm:presLayoutVars>
      </dgm:prSet>
      <dgm:spPr/>
    </dgm:pt>
    <dgm:pt modelId="{AFED7E61-6060-4988-8198-57AB6B7F091C}" type="pres">
      <dgm:prSet presAssocID="{FA7B2E46-5768-41BC-BFC7-A6AEA94CB5F1}" presName="linNode" presStyleCnt="0"/>
      <dgm:spPr/>
    </dgm:pt>
    <dgm:pt modelId="{4D7D0621-39DE-42CD-A161-A303C8ACF022}" type="pres">
      <dgm:prSet presAssocID="{FA7B2E46-5768-41BC-BFC7-A6AEA94CB5F1}" presName="parentText" presStyleLbl="node1" presStyleIdx="0" presStyleCnt="5">
        <dgm:presLayoutVars>
          <dgm:chMax val="1"/>
          <dgm:bulletEnabled val="1"/>
        </dgm:presLayoutVars>
      </dgm:prSet>
      <dgm:spPr/>
    </dgm:pt>
    <dgm:pt modelId="{DE4673EF-7711-4E71-A041-49F5855133F2}" type="pres">
      <dgm:prSet presAssocID="{FA7B2E46-5768-41BC-BFC7-A6AEA94CB5F1}" presName="descendantText" presStyleLbl="alignAccFollowNode1" presStyleIdx="0" presStyleCnt="5">
        <dgm:presLayoutVars>
          <dgm:bulletEnabled val="1"/>
        </dgm:presLayoutVars>
      </dgm:prSet>
      <dgm:spPr/>
    </dgm:pt>
    <dgm:pt modelId="{DD321B07-A222-4583-BDDB-22681B926110}" type="pres">
      <dgm:prSet presAssocID="{0884456B-5DAE-4ED7-ABB8-B65D10E8D97C}" presName="sp" presStyleCnt="0"/>
      <dgm:spPr/>
    </dgm:pt>
    <dgm:pt modelId="{2F069B0F-0E10-45E6-9F18-82456AED987F}" type="pres">
      <dgm:prSet presAssocID="{0252880B-5D82-4FF4-AAA4-3E0A072AAB80}" presName="linNode" presStyleCnt="0"/>
      <dgm:spPr/>
    </dgm:pt>
    <dgm:pt modelId="{53075D43-2B97-47BB-8CBE-ECA88D7EF0B5}" type="pres">
      <dgm:prSet presAssocID="{0252880B-5D82-4FF4-AAA4-3E0A072AAB80}" presName="parentText" presStyleLbl="node1" presStyleIdx="1" presStyleCnt="5">
        <dgm:presLayoutVars>
          <dgm:chMax val="1"/>
          <dgm:bulletEnabled val="1"/>
        </dgm:presLayoutVars>
      </dgm:prSet>
      <dgm:spPr/>
    </dgm:pt>
    <dgm:pt modelId="{A5A770F5-394A-4BD0-8043-7E3AE7E7FB04}" type="pres">
      <dgm:prSet presAssocID="{0252880B-5D82-4FF4-AAA4-3E0A072AAB80}" presName="descendantText" presStyleLbl="alignAccFollowNode1" presStyleIdx="1" presStyleCnt="5">
        <dgm:presLayoutVars>
          <dgm:bulletEnabled val="1"/>
        </dgm:presLayoutVars>
      </dgm:prSet>
      <dgm:spPr/>
    </dgm:pt>
    <dgm:pt modelId="{71909641-D617-426F-8A2C-F78C8D6BC9B3}" type="pres">
      <dgm:prSet presAssocID="{0EFC7762-2324-45D7-970E-78D1CF4B6132}" presName="sp" presStyleCnt="0"/>
      <dgm:spPr/>
    </dgm:pt>
    <dgm:pt modelId="{60D3514F-8FEB-48DB-870A-BB5CE7899EF4}" type="pres">
      <dgm:prSet presAssocID="{EC3F2A03-F712-49F9-AC40-6CF13E9361A2}" presName="linNode" presStyleCnt="0"/>
      <dgm:spPr/>
    </dgm:pt>
    <dgm:pt modelId="{0C05A842-205F-4194-96DA-2C9833DA30FE}" type="pres">
      <dgm:prSet presAssocID="{EC3F2A03-F712-49F9-AC40-6CF13E9361A2}" presName="parentText" presStyleLbl="node1" presStyleIdx="2" presStyleCnt="5">
        <dgm:presLayoutVars>
          <dgm:chMax val="1"/>
          <dgm:bulletEnabled val="1"/>
        </dgm:presLayoutVars>
      </dgm:prSet>
      <dgm:spPr/>
    </dgm:pt>
    <dgm:pt modelId="{095764C0-B96D-436E-994B-5A5B31A6A5BB}" type="pres">
      <dgm:prSet presAssocID="{EC3F2A03-F712-49F9-AC40-6CF13E9361A2}" presName="descendantText" presStyleLbl="alignAccFollowNode1" presStyleIdx="2" presStyleCnt="5">
        <dgm:presLayoutVars>
          <dgm:bulletEnabled val="1"/>
        </dgm:presLayoutVars>
      </dgm:prSet>
      <dgm:spPr/>
    </dgm:pt>
    <dgm:pt modelId="{7BE46129-43B1-4B07-95CC-15B30BFFFAC2}" type="pres">
      <dgm:prSet presAssocID="{5335CB44-B1B2-4BF4-9AB9-141BDC7F5624}" presName="sp" presStyleCnt="0"/>
      <dgm:spPr/>
    </dgm:pt>
    <dgm:pt modelId="{52559829-1DCB-42EA-A795-A145A8FA78B5}" type="pres">
      <dgm:prSet presAssocID="{C07BDD14-7266-4E17-9E87-C0D4C81FABB5}" presName="linNode" presStyleCnt="0"/>
      <dgm:spPr/>
    </dgm:pt>
    <dgm:pt modelId="{EA1D9483-1748-4DD8-A76B-7E6F84DC073B}" type="pres">
      <dgm:prSet presAssocID="{C07BDD14-7266-4E17-9E87-C0D4C81FABB5}" presName="parentText" presStyleLbl="node1" presStyleIdx="3" presStyleCnt="5">
        <dgm:presLayoutVars>
          <dgm:chMax val="1"/>
          <dgm:bulletEnabled val="1"/>
        </dgm:presLayoutVars>
      </dgm:prSet>
      <dgm:spPr/>
    </dgm:pt>
    <dgm:pt modelId="{F7181130-1CE5-4379-B943-633A7B7185BE}" type="pres">
      <dgm:prSet presAssocID="{C07BDD14-7266-4E17-9E87-C0D4C81FABB5}" presName="descendantText" presStyleLbl="alignAccFollowNode1" presStyleIdx="3" presStyleCnt="5">
        <dgm:presLayoutVars>
          <dgm:bulletEnabled val="1"/>
        </dgm:presLayoutVars>
      </dgm:prSet>
      <dgm:spPr/>
    </dgm:pt>
    <dgm:pt modelId="{A6E0FC62-C882-469C-99CD-4DAB57F0470A}" type="pres">
      <dgm:prSet presAssocID="{E8F700C0-7C7A-4A9F-BA51-945A0FBD7EA4}" presName="sp" presStyleCnt="0"/>
      <dgm:spPr/>
    </dgm:pt>
    <dgm:pt modelId="{24F0A1D2-F2EA-409F-9282-5FC82C60EB86}" type="pres">
      <dgm:prSet presAssocID="{2A42AA31-9E6F-477A-9ACE-E86CE67DCC37}" presName="linNode" presStyleCnt="0"/>
      <dgm:spPr/>
    </dgm:pt>
    <dgm:pt modelId="{661B17C1-2142-48EA-95A5-0F096CA6AF5C}" type="pres">
      <dgm:prSet presAssocID="{2A42AA31-9E6F-477A-9ACE-E86CE67DCC37}" presName="parentText" presStyleLbl="node1" presStyleIdx="4" presStyleCnt="5">
        <dgm:presLayoutVars>
          <dgm:chMax val="1"/>
          <dgm:bulletEnabled val="1"/>
        </dgm:presLayoutVars>
      </dgm:prSet>
      <dgm:spPr/>
    </dgm:pt>
    <dgm:pt modelId="{1B8284A4-E60B-4E36-8E0A-CAD6110C8026}" type="pres">
      <dgm:prSet presAssocID="{2A42AA31-9E6F-477A-9ACE-E86CE67DCC37}" presName="descendantText" presStyleLbl="alignAccFollowNode1" presStyleIdx="4" presStyleCnt="5">
        <dgm:presLayoutVars>
          <dgm:bulletEnabled val="1"/>
        </dgm:presLayoutVars>
      </dgm:prSet>
      <dgm:spPr/>
    </dgm:pt>
  </dgm:ptLst>
  <dgm:cxnLst>
    <dgm:cxn modelId="{89E5FC3C-66D1-429C-8DD0-DBC12B28846C}" srcId="{0B520861-B1B2-44A2-AA76-313FA1592A36}" destId="{FA7B2E46-5768-41BC-BFC7-A6AEA94CB5F1}" srcOrd="0" destOrd="0" parTransId="{6944B669-742B-4F90-A853-CF8FD85DFDA0}" sibTransId="{0884456B-5DAE-4ED7-ABB8-B65D10E8D97C}"/>
    <dgm:cxn modelId="{5A2B7225-13BB-4CCE-B6CB-4857592D46CA}" srcId="{FA7B2E46-5768-41BC-BFC7-A6AEA94CB5F1}" destId="{6DCBECE4-B825-46CE-B5BD-549B440E2889}" srcOrd="0" destOrd="0" parTransId="{5732E21B-56E3-4A27-8BB2-A31886F7DE0A}" sibTransId="{BB611D67-FE0F-4F73-B7A8-98E6C39E0774}"/>
    <dgm:cxn modelId="{8BE36504-611D-4307-8B24-E7A2CE39C33D}" srcId="{0B520861-B1B2-44A2-AA76-313FA1592A36}" destId="{0252880B-5D82-4FF4-AAA4-3E0A072AAB80}" srcOrd="1" destOrd="0" parTransId="{6B47801B-A80C-4B0F-A297-6A4F04E55130}" sibTransId="{0EFC7762-2324-45D7-970E-78D1CF4B6132}"/>
    <dgm:cxn modelId="{A3A10747-D895-476A-AA01-1F2591148CEB}" srcId="{0252880B-5D82-4FF4-AAA4-3E0A072AAB80}" destId="{380C975E-0E43-4C43-8C75-32EA2AE47483}" srcOrd="0" destOrd="1" parTransId="{530DD0B7-C6FA-4003-B03B-CCC38167D760}" sibTransId="{0D586E47-2528-4C87-9137-8A31E39F8416}"/>
    <dgm:cxn modelId="{590B9731-E57F-4FB7-A0EF-3EA2AC9C808E}" srcId="{0B520861-B1B2-44A2-AA76-313FA1592A36}" destId="{EC3F2A03-F712-49F9-AC40-6CF13E9361A2}" srcOrd="2" destOrd="0" parTransId="{4B2D0D58-B5C8-433E-A177-1CD3E51AC8F9}" sibTransId="{5335CB44-B1B2-4BF4-9AB9-141BDC7F5624}"/>
    <dgm:cxn modelId="{BED12DE4-1775-4CCC-8548-9F38F40B0289}" srcId="{EC3F2A03-F712-49F9-AC40-6CF13E9361A2}" destId="{F181BFDC-DF37-4EB3-B47F-E4AB43875D6D}" srcOrd="0" destOrd="2" parTransId="{3DE0DA11-3F35-4D03-91D7-16C6040B7240}" sibTransId="{6483B582-3A46-4C25-A8B7-24E1738C3048}"/>
    <dgm:cxn modelId="{20D31D70-C597-419C-AC31-4CF78A0143CE}" srcId="{0B520861-B1B2-44A2-AA76-313FA1592A36}" destId="{C07BDD14-7266-4E17-9E87-C0D4C81FABB5}" srcOrd="3" destOrd="0" parTransId="{5A6A02CA-5E14-4FEB-85F2-AA12229705A0}" sibTransId="{E8F700C0-7C7A-4A9F-BA51-945A0FBD7EA4}"/>
    <dgm:cxn modelId="{5ADC9769-771A-4397-AA60-974BDF207EC3}" srcId="{C07BDD14-7266-4E17-9E87-C0D4C81FABB5}" destId="{948B959E-C7BA-4A9E-8686-2141FFD18AC0}" srcOrd="0" destOrd="3" parTransId="{313EAF04-4AB2-4F0C-9773-8DBE7529E65A}" sibTransId="{A9CBB7ED-7ECB-4454-82C0-382C44F36C5B}"/>
    <dgm:cxn modelId="{B90CE6F8-68FE-43CF-8561-EA060796A1B5}" srcId="{C07BDD14-7266-4E17-9E87-C0D4C81FABB5}" destId="{57D1D090-D278-49B3-A925-773A9C8181E2}" srcOrd="1" destOrd="3" parTransId="{132CB3EE-F4D3-4560-95B8-01AAFD582794}" sibTransId="{55B3A85E-6DBE-4A04-A2A4-C23E121CD5D8}"/>
    <dgm:cxn modelId="{E476DFAF-50D0-45F8-A21A-C9DBBC5D7877}" srcId="{0B520861-B1B2-44A2-AA76-313FA1592A36}" destId="{2A42AA31-9E6F-477A-9ACE-E86CE67DCC37}" srcOrd="4" destOrd="0" parTransId="{7271216D-6322-4BB6-9A20-12495D9D3228}" sibTransId="{241639DB-98CA-4F36-8249-2F34D1791C97}"/>
    <dgm:cxn modelId="{653E8C2E-3382-40D1-BFA2-686DC2D9D1F0}" srcId="{2A42AA31-9E6F-477A-9ACE-E86CE67DCC37}" destId="{09D89D52-ADB3-4892-A458-C6ED3CE4AED8}" srcOrd="0" destOrd="4" parTransId="{23578427-BE82-4769-A190-E34555ECDF2E}" sibTransId="{2CE42F70-907C-46BF-BA17-9518F2B4943D}"/>
    <dgm:cxn modelId="{3BABDFC9-19C7-4C62-89C8-C9C40496AF04}" type="presOf" srcId="{0B520861-B1B2-44A2-AA76-313FA1592A36}" destId="{D42CA6D5-0CC7-4C5B-892E-3FF7DE783A00}" srcOrd="0" destOrd="0" presId="urn:microsoft.com/office/officeart/2005/8/layout/vList5"/>
    <dgm:cxn modelId="{D9FA05AF-03CC-4EE2-8B39-674704662848}" type="presParOf" srcId="{D42CA6D5-0CC7-4C5B-892E-3FF7DE783A00}" destId="{AFED7E61-6060-4988-8198-57AB6B7F091C}" srcOrd="0" destOrd="0" presId="urn:microsoft.com/office/officeart/2005/8/layout/vList5"/>
    <dgm:cxn modelId="{A388A8AB-CA91-431F-B283-D161F42C96A9}" type="presParOf" srcId="{AFED7E61-6060-4988-8198-57AB6B7F091C}" destId="{4D7D0621-39DE-42CD-A161-A303C8ACF022}" srcOrd="0" destOrd="0" presId="urn:microsoft.com/office/officeart/2005/8/layout/vList5"/>
    <dgm:cxn modelId="{485F7E43-AF83-41BE-90F8-FED5047F3B12}" type="presOf" srcId="{FA7B2E46-5768-41BC-BFC7-A6AEA94CB5F1}" destId="{4D7D0621-39DE-42CD-A161-A303C8ACF022}" srcOrd="0" destOrd="0" presId="urn:microsoft.com/office/officeart/2005/8/layout/vList5"/>
    <dgm:cxn modelId="{80B395C6-D52F-4517-9269-F6FEF54A28A5}" type="presParOf" srcId="{AFED7E61-6060-4988-8198-57AB6B7F091C}" destId="{DE4673EF-7711-4E71-A041-49F5855133F2}" srcOrd="1" destOrd="0" presId="urn:microsoft.com/office/officeart/2005/8/layout/vList5"/>
    <dgm:cxn modelId="{3C2DA822-5F59-4071-BEAB-F49024283414}" type="presOf" srcId="{6DCBECE4-B825-46CE-B5BD-549B440E2889}" destId="{DE4673EF-7711-4E71-A041-49F5855133F2}" srcOrd="0" destOrd="0" presId="urn:microsoft.com/office/officeart/2005/8/layout/vList5"/>
    <dgm:cxn modelId="{92E800DF-4CAA-49F2-A6ED-A7266770C026}" type="presParOf" srcId="{D42CA6D5-0CC7-4C5B-892E-3FF7DE783A00}" destId="{DD321B07-A222-4583-BDDB-22681B926110}" srcOrd="1" destOrd="0" presId="urn:microsoft.com/office/officeart/2005/8/layout/vList5"/>
    <dgm:cxn modelId="{6344A899-866B-41CD-8D65-19D95908E487}" type="presParOf" srcId="{D42CA6D5-0CC7-4C5B-892E-3FF7DE783A00}" destId="{2F069B0F-0E10-45E6-9F18-82456AED987F}" srcOrd="2" destOrd="0" presId="urn:microsoft.com/office/officeart/2005/8/layout/vList5"/>
    <dgm:cxn modelId="{14B3154A-E28B-4190-9D3D-327E567D056F}" type="presParOf" srcId="{2F069B0F-0E10-45E6-9F18-82456AED987F}" destId="{53075D43-2B97-47BB-8CBE-ECA88D7EF0B5}" srcOrd="0" destOrd="2" presId="urn:microsoft.com/office/officeart/2005/8/layout/vList5"/>
    <dgm:cxn modelId="{8EFAAF48-A189-4851-80F7-6C75AEFAAE9B}" type="presOf" srcId="{0252880B-5D82-4FF4-AAA4-3E0A072AAB80}" destId="{53075D43-2B97-47BB-8CBE-ECA88D7EF0B5}" srcOrd="0" destOrd="0" presId="urn:microsoft.com/office/officeart/2005/8/layout/vList5"/>
    <dgm:cxn modelId="{2EB503CA-F64B-4B0A-BD53-2A33B135EABC}" type="presParOf" srcId="{2F069B0F-0E10-45E6-9F18-82456AED987F}" destId="{A5A770F5-394A-4BD0-8043-7E3AE7E7FB04}" srcOrd="1" destOrd="2" presId="urn:microsoft.com/office/officeart/2005/8/layout/vList5"/>
    <dgm:cxn modelId="{6C214071-513F-4D85-8C42-5CD5C1A1F740}" type="presOf" srcId="{380C975E-0E43-4C43-8C75-32EA2AE47483}" destId="{A5A770F5-394A-4BD0-8043-7E3AE7E7FB04}" srcOrd="0" destOrd="0" presId="urn:microsoft.com/office/officeart/2005/8/layout/vList5"/>
    <dgm:cxn modelId="{4EA94F7A-FEB8-41DA-92F1-14FAE5882E4E}" type="presParOf" srcId="{D42CA6D5-0CC7-4C5B-892E-3FF7DE783A00}" destId="{71909641-D617-426F-8A2C-F78C8D6BC9B3}" srcOrd="3" destOrd="0" presId="urn:microsoft.com/office/officeart/2005/8/layout/vList5"/>
    <dgm:cxn modelId="{4D615D90-EBA6-413B-9FBA-B876491D2004}" type="presParOf" srcId="{D42CA6D5-0CC7-4C5B-892E-3FF7DE783A00}" destId="{60D3514F-8FEB-48DB-870A-BB5CE7899EF4}" srcOrd="4" destOrd="0" presId="urn:microsoft.com/office/officeart/2005/8/layout/vList5"/>
    <dgm:cxn modelId="{2E77FCF1-7C27-4EE9-92B0-8A11AD46659B}" type="presParOf" srcId="{60D3514F-8FEB-48DB-870A-BB5CE7899EF4}" destId="{0C05A842-205F-4194-96DA-2C9833DA30FE}" srcOrd="0" destOrd="4" presId="urn:microsoft.com/office/officeart/2005/8/layout/vList5"/>
    <dgm:cxn modelId="{F14F5AF7-FC50-4DFC-A21F-6C1743E7269D}" type="presOf" srcId="{EC3F2A03-F712-49F9-AC40-6CF13E9361A2}" destId="{0C05A842-205F-4194-96DA-2C9833DA30FE}" srcOrd="0" destOrd="0" presId="urn:microsoft.com/office/officeart/2005/8/layout/vList5"/>
    <dgm:cxn modelId="{FCD26075-3633-471F-9660-B1515F4B95E1}" type="presParOf" srcId="{60D3514F-8FEB-48DB-870A-BB5CE7899EF4}" destId="{095764C0-B96D-436E-994B-5A5B31A6A5BB}" srcOrd="1" destOrd="4" presId="urn:microsoft.com/office/officeart/2005/8/layout/vList5"/>
    <dgm:cxn modelId="{F3ADF029-14C9-4DF1-AAA2-EE539C93A812}" type="presOf" srcId="{F181BFDC-DF37-4EB3-B47F-E4AB43875D6D}" destId="{095764C0-B96D-436E-994B-5A5B31A6A5BB}" srcOrd="0" destOrd="0" presId="urn:microsoft.com/office/officeart/2005/8/layout/vList5"/>
    <dgm:cxn modelId="{A9349CC0-77F8-4071-845D-0E095FF39470}" type="presParOf" srcId="{D42CA6D5-0CC7-4C5B-892E-3FF7DE783A00}" destId="{7BE46129-43B1-4B07-95CC-15B30BFFFAC2}" srcOrd="5" destOrd="0" presId="urn:microsoft.com/office/officeart/2005/8/layout/vList5"/>
    <dgm:cxn modelId="{9235B470-0619-4FEE-B31A-26DF1C20D3BC}" type="presParOf" srcId="{D42CA6D5-0CC7-4C5B-892E-3FF7DE783A00}" destId="{52559829-1DCB-42EA-A795-A145A8FA78B5}" srcOrd="6" destOrd="0" presId="urn:microsoft.com/office/officeart/2005/8/layout/vList5"/>
    <dgm:cxn modelId="{805487E7-0053-4FF6-BE8A-641B28DC805E}" type="presParOf" srcId="{52559829-1DCB-42EA-A795-A145A8FA78B5}" destId="{EA1D9483-1748-4DD8-A76B-7E6F84DC073B}" srcOrd="0" destOrd="6" presId="urn:microsoft.com/office/officeart/2005/8/layout/vList5"/>
    <dgm:cxn modelId="{312C9E32-875F-42CE-9133-3AA1027D4036}" type="presOf" srcId="{C07BDD14-7266-4E17-9E87-C0D4C81FABB5}" destId="{EA1D9483-1748-4DD8-A76B-7E6F84DC073B}" srcOrd="0" destOrd="0" presId="urn:microsoft.com/office/officeart/2005/8/layout/vList5"/>
    <dgm:cxn modelId="{33CDA0B0-DB02-4D50-A12D-AD6E36C028BA}" type="presParOf" srcId="{52559829-1DCB-42EA-A795-A145A8FA78B5}" destId="{F7181130-1CE5-4379-B943-633A7B7185BE}" srcOrd="1" destOrd="6" presId="urn:microsoft.com/office/officeart/2005/8/layout/vList5"/>
    <dgm:cxn modelId="{A7E965E9-B4BA-48EC-AC95-3ACFF2BE0A49}" type="presOf" srcId="{948B959E-C7BA-4A9E-8686-2141FFD18AC0}" destId="{F7181130-1CE5-4379-B943-633A7B7185BE}" srcOrd="0" destOrd="0" presId="urn:microsoft.com/office/officeart/2005/8/layout/vList5"/>
    <dgm:cxn modelId="{939845E5-DCC1-4141-921B-0D44138B312E}" type="presOf" srcId="{57D1D090-D278-49B3-A925-773A9C8181E2}" destId="{F7181130-1CE5-4379-B943-633A7B7185BE}" srcOrd="0" destOrd="1" presId="urn:microsoft.com/office/officeart/2005/8/layout/vList5"/>
    <dgm:cxn modelId="{AD146BEA-225A-4B98-920B-103B491512D3}" type="presParOf" srcId="{D42CA6D5-0CC7-4C5B-892E-3FF7DE783A00}" destId="{A6E0FC62-C882-469C-99CD-4DAB57F0470A}" srcOrd="7" destOrd="0" presId="urn:microsoft.com/office/officeart/2005/8/layout/vList5"/>
    <dgm:cxn modelId="{78B7374B-D9C0-4525-AF0F-6A97965440B7}" type="presParOf" srcId="{D42CA6D5-0CC7-4C5B-892E-3FF7DE783A00}" destId="{24F0A1D2-F2EA-409F-9282-5FC82C60EB86}" srcOrd="8" destOrd="0" presId="urn:microsoft.com/office/officeart/2005/8/layout/vList5"/>
    <dgm:cxn modelId="{3BC6D46F-0242-4DE2-8F40-69AE29613A88}" type="presParOf" srcId="{24F0A1D2-F2EA-409F-9282-5FC82C60EB86}" destId="{661B17C1-2142-48EA-95A5-0F096CA6AF5C}" srcOrd="0" destOrd="8" presId="urn:microsoft.com/office/officeart/2005/8/layout/vList5"/>
    <dgm:cxn modelId="{E399EF2C-35A9-4F51-9030-223F948D8411}" type="presOf" srcId="{2A42AA31-9E6F-477A-9ACE-E86CE67DCC37}" destId="{661B17C1-2142-48EA-95A5-0F096CA6AF5C}" srcOrd="0" destOrd="0" presId="urn:microsoft.com/office/officeart/2005/8/layout/vList5"/>
    <dgm:cxn modelId="{7381EDB7-355F-4400-B920-C4F0A185308B}" type="presParOf" srcId="{24F0A1D2-F2EA-409F-9282-5FC82C60EB86}" destId="{1B8284A4-E60B-4E36-8E0A-CAD6110C8026}" srcOrd="1" destOrd="8" presId="urn:microsoft.com/office/officeart/2005/8/layout/vList5"/>
    <dgm:cxn modelId="{86D2FE26-1243-4C73-BB23-9F19261BA3AC}" type="presOf" srcId="{09D89D52-ADB3-4892-A458-C6ED3CE4AED8}" destId="{1B8284A4-E60B-4E36-8E0A-CAD6110C8026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9DE4D28-21DB-4E07-976A-EFBF5676C980}" type="doc">
      <dgm:prSet loTypeId="urn:microsoft.com/office/officeart/2005/8/layout/hList1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CB1D50FA-C883-438A-985B-B2B9B7670353}">
      <dgm:prSet/>
      <dgm:spPr/>
      <dgm:t>
        <a:bodyPr/>
        <a:lstStyle/>
        <a:p>
          <a:r>
            <a:rPr lang="zh-CN"/>
            <a:t>目标</a:t>
          </a:r>
          <a:endParaRPr lang="en-US"/>
        </a:p>
      </dgm:t>
    </dgm:pt>
    <dgm:pt modelId="{18F3126D-F84C-4FAD-B1DB-854F021F9796}" cxnId="{6F13564A-12BE-46FB-A0A1-1DF9B3471844}" type="parTrans">
      <dgm:prSet/>
      <dgm:spPr/>
      <dgm:t>
        <a:bodyPr/>
        <a:lstStyle/>
        <a:p>
          <a:endParaRPr lang="en-US"/>
        </a:p>
      </dgm:t>
    </dgm:pt>
    <dgm:pt modelId="{1DE46503-BC25-4321-98F5-6F2CD5A7938B}" cxnId="{6F13564A-12BE-46FB-A0A1-1DF9B3471844}" type="sibTrans">
      <dgm:prSet/>
      <dgm:spPr/>
      <dgm:t>
        <a:bodyPr/>
        <a:lstStyle/>
        <a:p>
          <a:endParaRPr lang="en-US"/>
        </a:p>
      </dgm:t>
    </dgm:pt>
    <dgm:pt modelId="{4CF83D00-E3AF-4D7A-8D60-7D221BBCE2C6}">
      <dgm:prSet/>
      <dgm:spPr/>
      <dgm:t>
        <a:bodyPr/>
        <a:lstStyle/>
        <a:p>
          <a:r>
            <a:rPr lang="zh-CN"/>
            <a:t>希望达到的状态</a:t>
          </a:r>
          <a:r>
            <a:rPr lang="en-US"/>
            <a:t>: </a:t>
          </a:r>
          <a:r>
            <a:rPr lang="zh-CN"/>
            <a:t>我们希望春节前发布第一版</a:t>
          </a:r>
          <a:endParaRPr lang="en-US"/>
        </a:p>
      </dgm:t>
    </dgm:pt>
    <dgm:pt modelId="{B935D693-2E31-4F3B-9780-CFE33D61E63F}" cxnId="{997C6240-C00A-4B39-8A0D-D20D094340FF}" type="parTrans">
      <dgm:prSet/>
      <dgm:spPr/>
      <dgm:t>
        <a:bodyPr/>
        <a:lstStyle/>
        <a:p>
          <a:endParaRPr lang="en-US"/>
        </a:p>
      </dgm:t>
    </dgm:pt>
    <dgm:pt modelId="{E54C7176-FB49-40F3-858B-46202CB9CBE2}" cxnId="{997C6240-C00A-4B39-8A0D-D20D094340FF}" type="sibTrans">
      <dgm:prSet/>
      <dgm:spPr/>
      <dgm:t>
        <a:bodyPr/>
        <a:lstStyle/>
        <a:p>
          <a:endParaRPr lang="en-US"/>
        </a:p>
      </dgm:t>
    </dgm:pt>
    <dgm:pt modelId="{12CBAD9E-CEDC-4E05-98EC-669BE0064241}">
      <dgm:prSet/>
      <dgm:spPr/>
      <dgm:t>
        <a:bodyPr/>
        <a:lstStyle/>
        <a:p>
          <a:r>
            <a:rPr lang="zh-CN"/>
            <a:t>商业目标和软件项目的估计是独立的两件事情</a:t>
          </a:r>
          <a:endParaRPr lang="en-US"/>
        </a:p>
      </dgm:t>
    </dgm:pt>
    <dgm:pt modelId="{E7707D4B-EA8D-413F-A96B-80697B86BEE2}" cxnId="{F9DAA525-E69D-4D72-BF7B-1AD7788E6EDD}" type="parTrans">
      <dgm:prSet/>
      <dgm:spPr/>
      <dgm:t>
        <a:bodyPr/>
        <a:lstStyle/>
        <a:p>
          <a:endParaRPr lang="en-US"/>
        </a:p>
      </dgm:t>
    </dgm:pt>
    <dgm:pt modelId="{2D79DF2F-D33A-4D00-A59A-0717C4EAAE28}" cxnId="{F9DAA525-E69D-4D72-BF7B-1AD7788E6EDD}" type="sibTrans">
      <dgm:prSet/>
      <dgm:spPr/>
      <dgm:t>
        <a:bodyPr/>
        <a:lstStyle/>
        <a:p>
          <a:endParaRPr lang="en-US"/>
        </a:p>
      </dgm:t>
    </dgm:pt>
    <dgm:pt modelId="{6F1A2D77-5AF7-4766-84AC-7C916BDDCAE8}">
      <dgm:prSet/>
      <dgm:spPr/>
      <dgm:t>
        <a:bodyPr/>
        <a:lstStyle/>
        <a:p>
          <a:r>
            <a:rPr lang="zh-CN"/>
            <a:t>无论目标多么崇高， 并不意味着它就是可以达到的</a:t>
          </a:r>
          <a:endParaRPr lang="en-US"/>
        </a:p>
      </dgm:t>
    </dgm:pt>
    <dgm:pt modelId="{71304B75-463D-4A56-A9BC-1E509E41A2A0}" cxnId="{15FD8C3F-2AF4-4885-A8E1-6DBF3DE93308}" type="parTrans">
      <dgm:prSet/>
      <dgm:spPr/>
      <dgm:t>
        <a:bodyPr/>
        <a:lstStyle/>
        <a:p>
          <a:endParaRPr lang="en-US"/>
        </a:p>
      </dgm:t>
    </dgm:pt>
    <dgm:pt modelId="{8084B9FC-5D28-4F07-8DCC-FDBBE087F5A5}" cxnId="{15FD8C3F-2AF4-4885-A8E1-6DBF3DE93308}" type="sibTrans">
      <dgm:prSet/>
      <dgm:spPr/>
      <dgm:t>
        <a:bodyPr/>
        <a:lstStyle/>
        <a:p>
          <a:endParaRPr lang="en-US"/>
        </a:p>
      </dgm:t>
    </dgm:pt>
    <dgm:pt modelId="{A075EC55-2749-4AF2-9785-0C9CFA61EAC4}">
      <dgm:prSet/>
      <dgm:spPr/>
      <dgm:t>
        <a:bodyPr/>
        <a:lstStyle/>
        <a:p>
          <a:r>
            <a:rPr lang="zh-CN"/>
            <a:t>决心</a:t>
          </a:r>
          <a:endParaRPr lang="en-US"/>
        </a:p>
      </dgm:t>
    </dgm:pt>
    <dgm:pt modelId="{7F5BE5E8-4DC1-4F7C-9B4A-4F4CE66E5358}" cxnId="{7BAA88FF-8733-4A83-8886-BE1F6F6B751A}" type="parTrans">
      <dgm:prSet/>
      <dgm:spPr/>
      <dgm:t>
        <a:bodyPr/>
        <a:lstStyle/>
        <a:p>
          <a:endParaRPr lang="en-US"/>
        </a:p>
      </dgm:t>
    </dgm:pt>
    <dgm:pt modelId="{0840FA7A-5619-47D8-960E-A2D54ACCDF68}" cxnId="{7BAA88FF-8733-4A83-8886-BE1F6F6B751A}" type="sibTrans">
      <dgm:prSet/>
      <dgm:spPr/>
      <dgm:t>
        <a:bodyPr/>
        <a:lstStyle/>
        <a:p>
          <a:endParaRPr lang="en-US"/>
        </a:p>
      </dgm:t>
    </dgm:pt>
    <dgm:pt modelId="{78A1A6B1-30F3-4E58-9763-7C59B1DB552F}">
      <dgm:prSet/>
      <dgm:spPr/>
      <dgm:t>
        <a:bodyPr/>
        <a:lstStyle/>
        <a:p>
          <a:r>
            <a:rPr lang="zh-CN"/>
            <a:t>保证某种投入的程度，希望实现某个目标</a:t>
          </a:r>
          <a:endParaRPr lang="en-US"/>
        </a:p>
      </dgm:t>
    </dgm:pt>
    <dgm:pt modelId="{57D0019C-9F34-44DD-9787-8B6409DD5220}" cxnId="{67E93500-986B-42B2-B18E-0D2A38DD4960}" type="parTrans">
      <dgm:prSet/>
      <dgm:spPr/>
      <dgm:t>
        <a:bodyPr/>
        <a:lstStyle/>
        <a:p>
          <a:endParaRPr lang="en-US"/>
        </a:p>
      </dgm:t>
    </dgm:pt>
    <dgm:pt modelId="{277ECBB9-E7E9-44BD-B9D6-3744BA4E459C}" cxnId="{67E93500-986B-42B2-B18E-0D2A38DD4960}" type="sibTrans">
      <dgm:prSet/>
      <dgm:spPr/>
      <dgm:t>
        <a:bodyPr/>
        <a:lstStyle/>
        <a:p>
          <a:endParaRPr lang="en-US"/>
        </a:p>
      </dgm:t>
    </dgm:pt>
    <dgm:pt modelId="{EE3DDC15-155B-4B2D-94BF-26152ED883BC}">
      <dgm:prSet/>
      <dgm:spPr/>
      <dgm:t>
        <a:bodyPr/>
        <a:lstStyle/>
        <a:p>
          <a:r>
            <a:rPr lang="en-US"/>
            <a:t>Estimation (</a:t>
          </a:r>
          <a:r>
            <a:rPr lang="zh-CN"/>
            <a:t>估计</a:t>
          </a:r>
          <a:r>
            <a:rPr lang="en-US"/>
            <a:t>)</a:t>
          </a:r>
        </a:p>
      </dgm:t>
    </dgm:pt>
    <dgm:pt modelId="{9CC273BD-7361-4731-A66F-C7B8C2ED4A9A}" cxnId="{F57DDC4D-0764-48D0-B330-FBDC193937C5}" type="parTrans">
      <dgm:prSet/>
      <dgm:spPr/>
      <dgm:t>
        <a:bodyPr/>
        <a:lstStyle/>
        <a:p>
          <a:endParaRPr lang="en-US"/>
        </a:p>
      </dgm:t>
    </dgm:pt>
    <dgm:pt modelId="{FB78C839-3452-403D-B786-79155259E25C}" cxnId="{F57DDC4D-0764-48D0-B330-FBDC193937C5}" type="sibTrans">
      <dgm:prSet/>
      <dgm:spPr/>
      <dgm:t>
        <a:bodyPr/>
        <a:lstStyle/>
        <a:p>
          <a:endParaRPr lang="en-US"/>
        </a:p>
      </dgm:t>
    </dgm:pt>
    <dgm:pt modelId="{45B67BCE-42AD-477A-96F6-4F2561E11C11}">
      <dgm:prSet/>
      <dgm:spPr/>
      <dgm:t>
        <a:bodyPr/>
        <a:lstStyle/>
        <a:p>
          <a:r>
            <a:rPr lang="zh-CN"/>
            <a:t>在既有的资源下，任务需要多久才能完成</a:t>
          </a:r>
          <a:endParaRPr lang="en-US"/>
        </a:p>
      </dgm:t>
    </dgm:pt>
    <dgm:pt modelId="{0662700D-BCA8-41EA-889D-850FF93A823D}" cxnId="{E29EE817-B6B1-4752-849F-D0B57CFDB247}" type="parTrans">
      <dgm:prSet/>
      <dgm:spPr/>
      <dgm:t>
        <a:bodyPr/>
        <a:lstStyle/>
        <a:p>
          <a:endParaRPr lang="en-US"/>
        </a:p>
      </dgm:t>
    </dgm:pt>
    <dgm:pt modelId="{D14F911E-20BC-4BB3-999F-2035E2A6A12F}" cxnId="{E29EE817-B6B1-4752-849F-D0B57CFDB247}" type="sibTrans">
      <dgm:prSet/>
      <dgm:spPr/>
      <dgm:t>
        <a:bodyPr/>
        <a:lstStyle/>
        <a:p>
          <a:endParaRPr lang="en-US"/>
        </a:p>
      </dgm:t>
    </dgm:pt>
    <dgm:pt modelId="{E0A95390-2EE1-4C39-A965-EBC4F91D817A}" type="pres">
      <dgm:prSet presAssocID="{49DE4D28-21DB-4E07-976A-EFBF5676C980}" presName="Name0" presStyleCnt="0">
        <dgm:presLayoutVars>
          <dgm:dir/>
          <dgm:animLvl val="lvl"/>
          <dgm:resizeHandles val="exact"/>
        </dgm:presLayoutVars>
      </dgm:prSet>
      <dgm:spPr/>
    </dgm:pt>
    <dgm:pt modelId="{2A222487-FEFF-4723-AC07-FF7C5D69BBB8}" type="pres">
      <dgm:prSet presAssocID="{CB1D50FA-C883-438A-985B-B2B9B7670353}" presName="composite" presStyleCnt="0"/>
      <dgm:spPr/>
    </dgm:pt>
    <dgm:pt modelId="{7633247B-4CBE-4480-91F4-404191FE2FBC}" type="pres">
      <dgm:prSet presAssocID="{CB1D50FA-C883-438A-985B-B2B9B7670353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0110013C-6DFC-47D9-9B77-A750350840ED}" type="pres">
      <dgm:prSet presAssocID="{CB1D50FA-C883-438A-985B-B2B9B7670353}" presName="desTx" presStyleLbl="alignAccFollowNode1" presStyleIdx="0" presStyleCnt="3">
        <dgm:presLayoutVars>
          <dgm:bulletEnabled val="1"/>
        </dgm:presLayoutVars>
      </dgm:prSet>
      <dgm:spPr/>
    </dgm:pt>
    <dgm:pt modelId="{B0DBFFA0-D972-411E-8026-55763D802F95}" type="pres">
      <dgm:prSet presAssocID="{1DE46503-BC25-4321-98F5-6F2CD5A7938B}" presName="space" presStyleCnt="0"/>
      <dgm:spPr/>
    </dgm:pt>
    <dgm:pt modelId="{AC0530A0-9597-4E3E-AE4A-72F41C9E05CD}" type="pres">
      <dgm:prSet presAssocID="{A075EC55-2749-4AF2-9785-0C9CFA61EAC4}" presName="composite" presStyleCnt="0"/>
      <dgm:spPr/>
    </dgm:pt>
    <dgm:pt modelId="{D4B8CF13-7B02-406E-8B41-FC4CD71F2FE4}" type="pres">
      <dgm:prSet presAssocID="{A075EC55-2749-4AF2-9785-0C9CFA61EAC4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EC74B546-CCCA-4322-B383-B427CBBCF518}" type="pres">
      <dgm:prSet presAssocID="{A075EC55-2749-4AF2-9785-0C9CFA61EAC4}" presName="desTx" presStyleLbl="alignAccFollowNode1" presStyleIdx="1" presStyleCnt="3">
        <dgm:presLayoutVars>
          <dgm:bulletEnabled val="1"/>
        </dgm:presLayoutVars>
      </dgm:prSet>
      <dgm:spPr/>
    </dgm:pt>
    <dgm:pt modelId="{6F4BDB0F-EBF2-4C39-BDD3-AD79BC110845}" type="pres">
      <dgm:prSet presAssocID="{0840FA7A-5619-47D8-960E-A2D54ACCDF68}" presName="space" presStyleCnt="0"/>
      <dgm:spPr/>
    </dgm:pt>
    <dgm:pt modelId="{30B1FCC2-1F3E-411E-9272-1415AB484321}" type="pres">
      <dgm:prSet presAssocID="{EE3DDC15-155B-4B2D-94BF-26152ED883BC}" presName="composite" presStyleCnt="0"/>
      <dgm:spPr/>
    </dgm:pt>
    <dgm:pt modelId="{D31658E3-0382-4223-9E01-000BB6E9F4B6}" type="pres">
      <dgm:prSet presAssocID="{EE3DDC15-155B-4B2D-94BF-26152ED883BC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1654599E-43FA-4EEC-B8F5-35E75CB50535}" type="pres">
      <dgm:prSet presAssocID="{EE3DDC15-155B-4B2D-94BF-26152ED883BC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67E93500-986B-42B2-B18E-0D2A38DD4960}" srcId="{A075EC55-2749-4AF2-9785-0C9CFA61EAC4}" destId="{78A1A6B1-30F3-4E58-9763-7C59B1DB552F}" srcOrd="0" destOrd="0" parTransId="{57D0019C-9F34-44DD-9787-8B6409DD5220}" sibTransId="{277ECBB9-E7E9-44BD-B9D6-3744BA4E459C}"/>
    <dgm:cxn modelId="{A795A206-A7E7-40C0-BA34-09A82C51C327}" type="presOf" srcId="{49DE4D28-21DB-4E07-976A-EFBF5676C980}" destId="{E0A95390-2EE1-4C39-A965-EBC4F91D817A}" srcOrd="0" destOrd="0" presId="urn:microsoft.com/office/officeart/2005/8/layout/hList1"/>
    <dgm:cxn modelId="{E29EE817-B6B1-4752-849F-D0B57CFDB247}" srcId="{EE3DDC15-155B-4B2D-94BF-26152ED883BC}" destId="{45B67BCE-42AD-477A-96F6-4F2561E11C11}" srcOrd="0" destOrd="0" parTransId="{0662700D-BCA8-41EA-889D-850FF93A823D}" sibTransId="{D14F911E-20BC-4BB3-999F-2035E2A6A12F}"/>
    <dgm:cxn modelId="{F9DAA525-E69D-4D72-BF7B-1AD7788E6EDD}" srcId="{CB1D50FA-C883-438A-985B-B2B9B7670353}" destId="{12CBAD9E-CEDC-4E05-98EC-669BE0064241}" srcOrd="1" destOrd="0" parTransId="{E7707D4B-EA8D-413F-A96B-80697B86BEE2}" sibTransId="{2D79DF2F-D33A-4D00-A59A-0717C4EAAE28}"/>
    <dgm:cxn modelId="{15FD8C3F-2AF4-4885-A8E1-6DBF3DE93308}" srcId="{CB1D50FA-C883-438A-985B-B2B9B7670353}" destId="{6F1A2D77-5AF7-4766-84AC-7C916BDDCAE8}" srcOrd="2" destOrd="0" parTransId="{71304B75-463D-4A56-A9BC-1E509E41A2A0}" sibTransId="{8084B9FC-5D28-4F07-8DCC-FDBBE087F5A5}"/>
    <dgm:cxn modelId="{997C6240-C00A-4B39-8A0D-D20D094340FF}" srcId="{CB1D50FA-C883-438A-985B-B2B9B7670353}" destId="{4CF83D00-E3AF-4D7A-8D60-7D221BBCE2C6}" srcOrd="0" destOrd="0" parTransId="{B935D693-2E31-4F3B-9780-CFE33D61E63F}" sibTransId="{E54C7176-FB49-40F3-858B-46202CB9CBE2}"/>
    <dgm:cxn modelId="{FA64D35E-ADE2-403B-BB37-31017C6AF4F9}" type="presOf" srcId="{A075EC55-2749-4AF2-9785-0C9CFA61EAC4}" destId="{D4B8CF13-7B02-406E-8B41-FC4CD71F2FE4}" srcOrd="0" destOrd="0" presId="urn:microsoft.com/office/officeart/2005/8/layout/hList1"/>
    <dgm:cxn modelId="{C7565141-CB78-4941-9F90-3478EDD37009}" type="presOf" srcId="{6F1A2D77-5AF7-4766-84AC-7C916BDDCAE8}" destId="{0110013C-6DFC-47D9-9B77-A750350840ED}" srcOrd="0" destOrd="2" presId="urn:microsoft.com/office/officeart/2005/8/layout/hList1"/>
    <dgm:cxn modelId="{66155241-4CCB-4764-B156-0AA581981A17}" type="presOf" srcId="{CB1D50FA-C883-438A-985B-B2B9B7670353}" destId="{7633247B-4CBE-4480-91F4-404191FE2FBC}" srcOrd="0" destOrd="0" presId="urn:microsoft.com/office/officeart/2005/8/layout/hList1"/>
    <dgm:cxn modelId="{6CFF4743-C9F3-4AFB-8B14-2BA933AA382C}" type="presOf" srcId="{12CBAD9E-CEDC-4E05-98EC-669BE0064241}" destId="{0110013C-6DFC-47D9-9B77-A750350840ED}" srcOrd="0" destOrd="1" presId="urn:microsoft.com/office/officeart/2005/8/layout/hList1"/>
    <dgm:cxn modelId="{C2A1C163-8E7C-4895-90C5-4E188A1D7B32}" type="presOf" srcId="{4CF83D00-E3AF-4D7A-8D60-7D221BBCE2C6}" destId="{0110013C-6DFC-47D9-9B77-A750350840ED}" srcOrd="0" destOrd="0" presId="urn:microsoft.com/office/officeart/2005/8/layout/hList1"/>
    <dgm:cxn modelId="{6F13564A-12BE-46FB-A0A1-1DF9B3471844}" srcId="{49DE4D28-21DB-4E07-976A-EFBF5676C980}" destId="{CB1D50FA-C883-438A-985B-B2B9B7670353}" srcOrd="0" destOrd="0" parTransId="{18F3126D-F84C-4FAD-B1DB-854F021F9796}" sibTransId="{1DE46503-BC25-4321-98F5-6F2CD5A7938B}"/>
    <dgm:cxn modelId="{F57DDC4D-0764-48D0-B330-FBDC193937C5}" srcId="{49DE4D28-21DB-4E07-976A-EFBF5676C980}" destId="{EE3DDC15-155B-4B2D-94BF-26152ED883BC}" srcOrd="2" destOrd="0" parTransId="{9CC273BD-7361-4731-A66F-C7B8C2ED4A9A}" sibTransId="{FB78C839-3452-403D-B786-79155259E25C}"/>
    <dgm:cxn modelId="{BC608A76-FA97-4C03-863C-E7DEA235EE49}" type="presOf" srcId="{78A1A6B1-30F3-4E58-9763-7C59B1DB552F}" destId="{EC74B546-CCCA-4322-B383-B427CBBCF518}" srcOrd="0" destOrd="0" presId="urn:microsoft.com/office/officeart/2005/8/layout/hList1"/>
    <dgm:cxn modelId="{00751AD3-180F-4BC2-BD5A-413A1781955E}" type="presOf" srcId="{45B67BCE-42AD-477A-96F6-4F2561E11C11}" destId="{1654599E-43FA-4EEC-B8F5-35E75CB50535}" srcOrd="0" destOrd="0" presId="urn:microsoft.com/office/officeart/2005/8/layout/hList1"/>
    <dgm:cxn modelId="{36B198E4-953A-4FC1-AB21-468945EF8314}" type="presOf" srcId="{EE3DDC15-155B-4B2D-94BF-26152ED883BC}" destId="{D31658E3-0382-4223-9E01-000BB6E9F4B6}" srcOrd="0" destOrd="0" presId="urn:microsoft.com/office/officeart/2005/8/layout/hList1"/>
    <dgm:cxn modelId="{7BAA88FF-8733-4A83-8886-BE1F6F6B751A}" srcId="{49DE4D28-21DB-4E07-976A-EFBF5676C980}" destId="{A075EC55-2749-4AF2-9785-0C9CFA61EAC4}" srcOrd="1" destOrd="0" parTransId="{7F5BE5E8-4DC1-4F7C-9B4A-4F4CE66E5358}" sibTransId="{0840FA7A-5619-47D8-960E-A2D54ACCDF68}"/>
    <dgm:cxn modelId="{52257ED5-69F9-4E40-95AC-686C0B9FECD7}" type="presParOf" srcId="{E0A95390-2EE1-4C39-A965-EBC4F91D817A}" destId="{2A222487-FEFF-4723-AC07-FF7C5D69BBB8}" srcOrd="0" destOrd="0" presId="urn:microsoft.com/office/officeart/2005/8/layout/hList1"/>
    <dgm:cxn modelId="{B6AAB815-4357-4EA5-804F-704A05682FFB}" type="presParOf" srcId="{2A222487-FEFF-4723-AC07-FF7C5D69BBB8}" destId="{7633247B-4CBE-4480-91F4-404191FE2FBC}" srcOrd="0" destOrd="0" presId="urn:microsoft.com/office/officeart/2005/8/layout/hList1"/>
    <dgm:cxn modelId="{37FD3524-1C6D-4806-8296-975A5AB10648}" type="presParOf" srcId="{2A222487-FEFF-4723-AC07-FF7C5D69BBB8}" destId="{0110013C-6DFC-47D9-9B77-A750350840ED}" srcOrd="1" destOrd="0" presId="urn:microsoft.com/office/officeart/2005/8/layout/hList1"/>
    <dgm:cxn modelId="{F34A0178-0C97-4D0B-83C1-F61ABA534495}" type="presParOf" srcId="{E0A95390-2EE1-4C39-A965-EBC4F91D817A}" destId="{B0DBFFA0-D972-411E-8026-55763D802F95}" srcOrd="1" destOrd="0" presId="urn:microsoft.com/office/officeart/2005/8/layout/hList1"/>
    <dgm:cxn modelId="{21F3A070-D3D2-4281-9FF2-D6592F95E7E4}" type="presParOf" srcId="{E0A95390-2EE1-4C39-A965-EBC4F91D817A}" destId="{AC0530A0-9597-4E3E-AE4A-72F41C9E05CD}" srcOrd="2" destOrd="0" presId="urn:microsoft.com/office/officeart/2005/8/layout/hList1"/>
    <dgm:cxn modelId="{43DD7CDA-6CD9-4894-8675-427409710C46}" type="presParOf" srcId="{AC0530A0-9597-4E3E-AE4A-72F41C9E05CD}" destId="{D4B8CF13-7B02-406E-8B41-FC4CD71F2FE4}" srcOrd="0" destOrd="0" presId="urn:microsoft.com/office/officeart/2005/8/layout/hList1"/>
    <dgm:cxn modelId="{5CCE3101-B5C6-43D9-A715-ECF7ABF65F33}" type="presParOf" srcId="{AC0530A0-9597-4E3E-AE4A-72F41C9E05CD}" destId="{EC74B546-CCCA-4322-B383-B427CBBCF518}" srcOrd="1" destOrd="0" presId="urn:microsoft.com/office/officeart/2005/8/layout/hList1"/>
    <dgm:cxn modelId="{A241FFFE-D300-4C7D-BBCF-A2BB22CAF3C0}" type="presParOf" srcId="{E0A95390-2EE1-4C39-A965-EBC4F91D817A}" destId="{6F4BDB0F-EBF2-4C39-BDD3-AD79BC110845}" srcOrd="3" destOrd="0" presId="urn:microsoft.com/office/officeart/2005/8/layout/hList1"/>
    <dgm:cxn modelId="{3CE67BE3-D84F-481B-A9F7-A58A8D8F832A}" type="presParOf" srcId="{E0A95390-2EE1-4C39-A965-EBC4F91D817A}" destId="{30B1FCC2-1F3E-411E-9272-1415AB484321}" srcOrd="4" destOrd="0" presId="urn:microsoft.com/office/officeart/2005/8/layout/hList1"/>
    <dgm:cxn modelId="{CD8291F2-50AF-4A51-AB30-4CE4B9199959}" type="presParOf" srcId="{30B1FCC2-1F3E-411E-9272-1415AB484321}" destId="{D31658E3-0382-4223-9E01-000BB6E9F4B6}" srcOrd="0" destOrd="0" presId="urn:microsoft.com/office/officeart/2005/8/layout/hList1"/>
    <dgm:cxn modelId="{7D325FC4-8788-4034-8444-EF49EC6C5C91}" type="presParOf" srcId="{30B1FCC2-1F3E-411E-9272-1415AB484321}" destId="{1654599E-43FA-4EEC-B8F5-35E75CB50535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组合 1"/>
      <dsp:cNvGrpSpPr/>
    </dsp:nvGrpSpPr>
    <dsp:grpSpPr>
      <a:xfrm>
        <a:off x="0" y="0"/>
        <a:ext cx="10233025" cy="4351338"/>
        <a:chOff x="0" y="0"/>
        <a:chExt cx="10233025" cy="4351338"/>
      </a:xfrm>
    </dsp:grpSpPr>
    <dsp:sp modelId="{DE4673EF-7711-4E71-A041-49F5855133F2}">
      <dsp:nvSpPr>
        <dsp:cNvPr id="4" name="同侧圆角矩形 3"/>
        <dsp:cNvSpPr/>
      </dsp:nvSpPr>
      <dsp:spPr bwMode="white">
        <a:xfrm rot="5400000">
          <a:off x="6623739" y="-2856170"/>
          <a:ext cx="669437" cy="6549136"/>
        </a:xfrm>
        <a:prstGeom prst="round2SameRect">
          <a:avLst/>
        </a:prstGeom>
      </dsp:spPr>
      <dsp:style>
        <a:lnRef idx="2">
          <a:schemeClr val="accent1">
            <a:alpha val="90000"/>
            <a:tint val="40000"/>
          </a:schemeClr>
        </a:lnRef>
        <a:fillRef idx="1">
          <a:schemeClr val="accent1">
            <a:alpha val="90000"/>
            <a:tint val="40000"/>
          </a:schemeClr>
        </a:fillRef>
        <a:effectRef idx="0">
          <a:scrgbClr r="0" g="0" b="0"/>
        </a:effectRef>
        <a:fontRef idx="minor"/>
      </dsp:style>
      <dsp:txBody>
        <a:bodyPr rot="-5400000" lIns="41910" tIns="20955" rIns="41910" bIns="20955" anchor="ctr"/>
        <a:lstStyle>
          <a:lvl1pPr algn="l">
            <a:defRPr sz="1100"/>
          </a:lvl1pPr>
          <a:lvl2pPr marL="57150" indent="-57150" algn="l">
            <a:defRPr sz="1100"/>
          </a:lvl2pPr>
          <a:lvl3pPr marL="114300" indent="-57150" algn="l">
            <a:defRPr sz="1100"/>
          </a:lvl3pPr>
          <a:lvl4pPr marL="171450" indent="-57150" algn="l">
            <a:defRPr sz="1100"/>
          </a:lvl4pPr>
          <a:lvl5pPr marL="228600" indent="-57150" algn="l">
            <a:defRPr sz="1100"/>
          </a:lvl5pPr>
          <a:lvl6pPr marL="285750" indent="-57150" algn="l">
            <a:defRPr sz="1100"/>
          </a:lvl6pPr>
          <a:lvl7pPr marL="342900" indent="-57150" algn="l">
            <a:defRPr sz="1100"/>
          </a:lvl7pPr>
          <a:lvl8pPr marL="400050" indent="-57150" algn="l">
            <a:defRPr sz="1100"/>
          </a:lvl8pPr>
          <a:lvl9pPr marL="457200" indent="-57150" algn="l">
            <a:defRPr sz="1100"/>
          </a:lvl9pPr>
        </a:lstStyle>
        <a:p>
          <a:pPr lvl="1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>
              <a:solidFill>
                <a:schemeClr val="dk1"/>
              </a:solidFill>
            </a:rPr>
            <a:t>你的创意解决了用户的什么需求</a:t>
          </a:r>
          <a:r>
            <a:rPr lang="en-US">
              <a:solidFill>
                <a:schemeClr val="dk1"/>
              </a:solidFill>
            </a:rPr>
            <a:t>?    </a:t>
          </a:r>
          <a:r>
            <a:rPr lang="zh-CN">
              <a:solidFill>
                <a:schemeClr val="dk1"/>
              </a:solidFill>
            </a:rPr>
            <a:t>什么痛苦</a:t>
          </a:r>
          <a:r>
            <a:rPr lang="en-US">
              <a:solidFill>
                <a:schemeClr val="dk1"/>
              </a:solidFill>
            </a:rPr>
            <a:t>, </a:t>
          </a:r>
          <a:r>
            <a:rPr lang="zh-CN">
              <a:solidFill>
                <a:schemeClr val="dk1"/>
              </a:solidFill>
            </a:rPr>
            <a:t>他们对已有软件</a:t>
          </a:r>
          <a:r>
            <a:rPr lang="en-US">
              <a:solidFill>
                <a:schemeClr val="dk1"/>
              </a:solidFill>
            </a:rPr>
            <a:t>, </a:t>
          </a:r>
          <a:r>
            <a:rPr lang="zh-CN">
              <a:solidFill>
                <a:schemeClr val="dk1"/>
              </a:solidFill>
            </a:rPr>
            <a:t>服务不满意的地方。但是用户往往也不知道颠覆型的创新</a:t>
          </a:r>
          <a:endParaRPr lang="en-US">
            <a:solidFill>
              <a:schemeClr val="dk1"/>
            </a:solidFill>
          </a:endParaRPr>
        </a:p>
      </dsp:txBody>
      <dsp:txXfrm rot="5400000">
        <a:off x="6623739" y="-2856170"/>
        <a:ext cx="669437" cy="6549136"/>
      </dsp:txXfrm>
    </dsp:sp>
    <dsp:sp modelId="{4D7D0621-39DE-42CD-A161-A303C8ACF022}">
      <dsp:nvSpPr>
        <dsp:cNvPr id="3" name="圆角矩形 2"/>
        <dsp:cNvSpPr/>
      </dsp:nvSpPr>
      <dsp:spPr bwMode="white">
        <a:xfrm>
          <a:off x="0" y="0"/>
          <a:ext cx="3683889" cy="836796"/>
        </a:xfrm>
        <a:prstGeom prst="roundRect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vert="horz" wrap="square" lIns="118109" tIns="59054" rIns="118109" bIns="59054" anchor="ctr"/>
        <a:lstStyle>
          <a:lvl1pPr algn="ctr">
            <a:defRPr sz="3100"/>
          </a:lvl1pPr>
          <a:lvl2pPr marL="228600" indent="-228600" algn="ctr">
            <a:defRPr sz="2400"/>
          </a:lvl2pPr>
          <a:lvl3pPr marL="457200" indent="-228600" algn="ctr">
            <a:defRPr sz="2400"/>
          </a:lvl3pPr>
          <a:lvl4pPr marL="685800" indent="-228600" algn="ctr">
            <a:defRPr sz="2400"/>
          </a:lvl4pPr>
          <a:lvl5pPr marL="914400" indent="-228600" algn="ctr">
            <a:defRPr sz="2400"/>
          </a:lvl5pPr>
          <a:lvl6pPr marL="1143000" indent="-228600" algn="ctr">
            <a:defRPr sz="2400"/>
          </a:lvl6pPr>
          <a:lvl7pPr marL="1371600" indent="-228600" algn="ctr">
            <a:defRPr sz="2400"/>
          </a:lvl7pPr>
          <a:lvl8pPr marL="1600200" indent="-228600" algn="ctr">
            <a:defRPr sz="2400"/>
          </a:lvl8pPr>
          <a:lvl9pPr marL="1828800" indent="-228600" algn="ctr">
            <a:defRPr sz="2400"/>
          </a:lvl9pPr>
        </a:lstStyle>
        <a:p>
          <a:pPr lvl="0" algn="l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b="1"/>
            <a:t>N (Need </a:t>
          </a:r>
          <a:r>
            <a:rPr lang="zh-CN" b="1"/>
            <a:t>需求</a:t>
          </a:r>
          <a:r>
            <a:rPr lang="en-US" b="1"/>
            <a:t>)</a:t>
          </a:r>
          <a:endParaRPr lang="en-US"/>
        </a:p>
      </dsp:txBody>
      <dsp:txXfrm>
        <a:off x="0" y="0"/>
        <a:ext cx="3683889" cy="836796"/>
      </dsp:txXfrm>
    </dsp:sp>
    <dsp:sp modelId="{A5A770F5-394A-4BD0-8043-7E3AE7E7FB04}">
      <dsp:nvSpPr>
        <dsp:cNvPr id="6" name="同侧圆角矩形 5"/>
        <dsp:cNvSpPr/>
      </dsp:nvSpPr>
      <dsp:spPr bwMode="white">
        <a:xfrm rot="5400000">
          <a:off x="6623739" y="-1977535"/>
          <a:ext cx="669437" cy="6549136"/>
        </a:xfrm>
        <a:prstGeom prst="round2SameRect">
          <a:avLst/>
        </a:prstGeom>
      </dsp:spPr>
      <dsp:style>
        <a:lnRef idx="2">
          <a:schemeClr val="accent1">
            <a:alpha val="90000"/>
            <a:tint val="40000"/>
          </a:schemeClr>
        </a:lnRef>
        <a:fillRef idx="1">
          <a:schemeClr val="accent1">
            <a:alpha val="90000"/>
            <a:tint val="40000"/>
          </a:schemeClr>
        </a:fillRef>
        <a:effectRef idx="0">
          <a:scrgbClr r="0" g="0" b="0"/>
        </a:effectRef>
        <a:fontRef idx="minor"/>
      </dsp:style>
      <dsp:txBody>
        <a:bodyPr rot="-5400000" lIns="41910" tIns="20955" rIns="41910" bIns="20955" anchor="ctr"/>
        <a:lstStyle>
          <a:lvl1pPr algn="l">
            <a:defRPr sz="1100"/>
          </a:lvl1pPr>
          <a:lvl2pPr marL="57150" indent="-57150" algn="l">
            <a:defRPr sz="1100"/>
          </a:lvl2pPr>
          <a:lvl3pPr marL="114300" indent="-57150" algn="l">
            <a:defRPr sz="1100"/>
          </a:lvl3pPr>
          <a:lvl4pPr marL="171450" indent="-57150" algn="l">
            <a:defRPr sz="1100"/>
          </a:lvl4pPr>
          <a:lvl5pPr marL="228600" indent="-57150" algn="l">
            <a:defRPr sz="1100"/>
          </a:lvl5pPr>
          <a:lvl6pPr marL="285750" indent="-57150" algn="l">
            <a:defRPr sz="1100"/>
          </a:lvl6pPr>
          <a:lvl7pPr marL="342900" indent="-57150" algn="l">
            <a:defRPr sz="1100"/>
          </a:lvl7pPr>
          <a:lvl8pPr marL="400050" indent="-57150" algn="l">
            <a:defRPr sz="1100"/>
          </a:lvl8pPr>
          <a:lvl9pPr marL="457200" indent="-57150" algn="l">
            <a:defRPr sz="1100"/>
          </a:lvl9pPr>
        </a:lstStyle>
        <a:p>
          <a:pPr lvl="1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>
              <a:solidFill>
                <a:schemeClr val="dk1"/>
              </a:solidFill>
            </a:rPr>
            <a:t>你有什么招数</a:t>
          </a:r>
          <a:r>
            <a:rPr lang="en-US">
              <a:solidFill>
                <a:schemeClr val="dk1"/>
              </a:solidFill>
            </a:rPr>
            <a:t>, </a:t>
          </a:r>
          <a:r>
            <a:rPr lang="zh-CN">
              <a:solidFill>
                <a:schemeClr val="dk1"/>
              </a:solidFill>
            </a:rPr>
            <a:t>特别是</a:t>
          </a:r>
          <a:r>
            <a:rPr lang="zh-CN" b="1">
              <a:solidFill>
                <a:schemeClr val="dk1"/>
              </a:solidFill>
            </a:rPr>
            <a:t>独特的招数</a:t>
          </a:r>
          <a:r>
            <a:rPr lang="en-US">
              <a:solidFill>
                <a:schemeClr val="dk1"/>
              </a:solidFill>
            </a:rPr>
            <a:t>, </a:t>
          </a:r>
          <a:r>
            <a:rPr lang="zh-CN">
              <a:solidFill>
                <a:schemeClr val="dk1"/>
              </a:solidFill>
            </a:rPr>
            <a:t>来解决用户的痛苦。 </a:t>
          </a:r>
          <a:r>
            <a:rPr lang="en-US">
              <a:solidFill>
                <a:schemeClr val="dk1"/>
              </a:solidFill>
            </a:rPr>
            <a:t> </a:t>
          </a:r>
          <a:r>
            <a:rPr lang="zh-CN">
              <a:solidFill>
                <a:schemeClr val="dk1"/>
              </a:solidFill>
            </a:rPr>
            <a:t>这些招数不光是技术上的</a:t>
          </a:r>
          <a:r>
            <a:rPr lang="en-US">
              <a:solidFill>
                <a:schemeClr val="dk1"/>
              </a:solidFill>
            </a:rPr>
            <a:t>, </a:t>
          </a:r>
          <a:r>
            <a:rPr lang="zh-CN">
              <a:solidFill>
                <a:schemeClr val="dk1"/>
              </a:solidFill>
            </a:rPr>
            <a:t>也可以是商业模式上的</a:t>
          </a:r>
          <a:r>
            <a:rPr lang="en-US">
              <a:solidFill>
                <a:schemeClr val="dk1"/>
              </a:solidFill>
            </a:rPr>
            <a:t>, </a:t>
          </a:r>
          <a:r>
            <a:rPr lang="zh-CN">
              <a:solidFill>
                <a:schemeClr val="dk1"/>
              </a:solidFill>
            </a:rPr>
            <a:t>地域的</a:t>
          </a:r>
          <a:r>
            <a:rPr lang="en-US">
              <a:solidFill>
                <a:schemeClr val="dk1"/>
              </a:solidFill>
            </a:rPr>
            <a:t>, </a:t>
          </a:r>
          <a:r>
            <a:rPr lang="zh-CN">
              <a:solidFill>
                <a:schemeClr val="dk1"/>
              </a:solidFill>
            </a:rPr>
            <a:t>人脉的</a:t>
          </a:r>
          <a:r>
            <a:rPr lang="en-US">
              <a:solidFill>
                <a:schemeClr val="dk1"/>
              </a:solidFill>
            </a:rPr>
            <a:t>, </a:t>
          </a:r>
          <a:r>
            <a:rPr lang="zh-CN">
              <a:solidFill>
                <a:schemeClr val="dk1"/>
              </a:solidFill>
            </a:rPr>
            <a:t>行业的</a:t>
          </a:r>
          <a:r>
            <a:rPr lang="en-US">
              <a:solidFill>
                <a:schemeClr val="dk1"/>
              </a:solidFill>
            </a:rPr>
            <a:t>.  </a:t>
          </a:r>
          <a:endParaRPr>
            <a:solidFill>
              <a:schemeClr val="dk1"/>
            </a:solidFill>
          </a:endParaRPr>
        </a:p>
      </dsp:txBody>
      <dsp:txXfrm rot="5400000">
        <a:off x="6623739" y="-1977535"/>
        <a:ext cx="669437" cy="6549136"/>
      </dsp:txXfrm>
    </dsp:sp>
    <dsp:sp modelId="{53075D43-2B97-47BB-8CBE-ECA88D7EF0B5}">
      <dsp:nvSpPr>
        <dsp:cNvPr id="5" name="圆角矩形 4"/>
        <dsp:cNvSpPr/>
      </dsp:nvSpPr>
      <dsp:spPr bwMode="white">
        <a:xfrm>
          <a:off x="0" y="878636"/>
          <a:ext cx="3683889" cy="836796"/>
        </a:xfrm>
        <a:prstGeom prst="roundRect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vert="horz" wrap="square" lIns="118109" tIns="59054" rIns="118109" bIns="59054" anchor="ctr"/>
        <a:lstStyle>
          <a:lvl1pPr algn="ctr">
            <a:defRPr sz="3100"/>
          </a:lvl1pPr>
          <a:lvl2pPr marL="228600" indent="-228600" algn="ctr">
            <a:defRPr sz="2400"/>
          </a:lvl2pPr>
          <a:lvl3pPr marL="457200" indent="-228600" algn="ctr">
            <a:defRPr sz="2400"/>
          </a:lvl3pPr>
          <a:lvl4pPr marL="685800" indent="-228600" algn="ctr">
            <a:defRPr sz="2400"/>
          </a:lvl4pPr>
          <a:lvl5pPr marL="914400" indent="-228600" algn="ctr">
            <a:defRPr sz="2400"/>
          </a:lvl5pPr>
          <a:lvl6pPr marL="1143000" indent="-228600" algn="ctr">
            <a:defRPr sz="2400"/>
          </a:lvl6pPr>
          <a:lvl7pPr marL="1371600" indent="-228600" algn="ctr">
            <a:defRPr sz="2400"/>
          </a:lvl7pPr>
          <a:lvl8pPr marL="1600200" indent="-228600" algn="ctr">
            <a:defRPr sz="2400"/>
          </a:lvl8pPr>
          <a:lvl9pPr marL="1828800" indent="-228600" algn="ctr">
            <a:defRPr sz="2400"/>
          </a:lvl9pPr>
        </a:lstStyle>
        <a:p>
          <a:pPr lvl="0" algn="l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b="1"/>
            <a:t>A (Approach </a:t>
          </a:r>
          <a:r>
            <a:rPr lang="zh-CN" b="1"/>
            <a:t>做法</a:t>
          </a:r>
          <a:r>
            <a:rPr lang="en-US" b="1"/>
            <a:t>)</a:t>
          </a:r>
          <a:endParaRPr lang="en-US"/>
        </a:p>
      </dsp:txBody>
      <dsp:txXfrm>
        <a:off x="0" y="878636"/>
        <a:ext cx="3683889" cy="836796"/>
      </dsp:txXfrm>
    </dsp:sp>
    <dsp:sp modelId="{095764C0-B96D-436E-994B-5A5B31A6A5BB}">
      <dsp:nvSpPr>
        <dsp:cNvPr id="8" name="同侧圆角矩形 7"/>
        <dsp:cNvSpPr/>
      </dsp:nvSpPr>
      <dsp:spPr bwMode="white">
        <a:xfrm rot="5400000">
          <a:off x="6623739" y="-1098899"/>
          <a:ext cx="669437" cy="6549136"/>
        </a:xfrm>
        <a:prstGeom prst="round2SameRect">
          <a:avLst/>
        </a:prstGeom>
      </dsp:spPr>
      <dsp:style>
        <a:lnRef idx="2">
          <a:schemeClr val="accent1">
            <a:alpha val="90000"/>
            <a:tint val="40000"/>
          </a:schemeClr>
        </a:lnRef>
        <a:fillRef idx="1">
          <a:schemeClr val="accent1">
            <a:alpha val="90000"/>
            <a:tint val="40000"/>
          </a:schemeClr>
        </a:fillRef>
        <a:effectRef idx="0">
          <a:scrgbClr r="0" g="0" b="0"/>
        </a:effectRef>
        <a:fontRef idx="minor"/>
      </dsp:style>
      <dsp:txBody>
        <a:bodyPr rot="-5400000" lIns="41910" tIns="20955" rIns="41910" bIns="20955" anchor="ctr"/>
        <a:lstStyle>
          <a:lvl1pPr algn="l">
            <a:defRPr sz="1100"/>
          </a:lvl1pPr>
          <a:lvl2pPr marL="57150" indent="-57150" algn="l">
            <a:defRPr sz="1100"/>
          </a:lvl2pPr>
          <a:lvl3pPr marL="114300" indent="-57150" algn="l">
            <a:defRPr sz="1100"/>
          </a:lvl3pPr>
          <a:lvl4pPr marL="171450" indent="-57150" algn="l">
            <a:defRPr sz="1100"/>
          </a:lvl4pPr>
          <a:lvl5pPr marL="228600" indent="-57150" algn="l">
            <a:defRPr sz="1100"/>
          </a:lvl5pPr>
          <a:lvl6pPr marL="285750" indent="-57150" algn="l">
            <a:defRPr sz="1100"/>
          </a:lvl6pPr>
          <a:lvl7pPr marL="342900" indent="-57150" algn="l">
            <a:defRPr sz="1100"/>
          </a:lvl7pPr>
          <a:lvl8pPr marL="400050" indent="-57150" algn="l">
            <a:defRPr sz="1100"/>
          </a:lvl8pPr>
          <a:lvl9pPr marL="457200" indent="-57150" algn="l">
            <a:defRPr sz="1100"/>
          </a:lvl9pPr>
        </a:lstStyle>
        <a:p>
          <a:pPr lvl="1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>
              <a:solidFill>
                <a:schemeClr val="dk1"/>
              </a:solidFill>
            </a:rPr>
            <a:t>那你这个产品</a:t>
          </a:r>
          <a:r>
            <a:rPr lang="en-US">
              <a:solidFill>
                <a:schemeClr val="dk1"/>
              </a:solidFill>
            </a:rPr>
            <a:t>/</a:t>
          </a:r>
          <a:r>
            <a:rPr lang="zh-CN">
              <a:solidFill>
                <a:schemeClr val="dk1"/>
              </a:solidFill>
            </a:rPr>
            <a:t>服务会给客户</a:t>
          </a:r>
          <a:r>
            <a:rPr lang="en-US">
              <a:solidFill>
                <a:schemeClr val="dk1"/>
              </a:solidFill>
            </a:rPr>
            <a:t>/</a:t>
          </a:r>
          <a:r>
            <a:rPr lang="zh-CN">
              <a:solidFill>
                <a:schemeClr val="dk1"/>
              </a:solidFill>
            </a:rPr>
            <a:t>用户带来什么好处呢</a:t>
          </a:r>
          <a:r>
            <a:rPr lang="en-US">
              <a:solidFill>
                <a:schemeClr val="dk1"/>
              </a:solidFill>
            </a:rPr>
            <a:t>? </a:t>
          </a:r>
          <a:r>
            <a:rPr lang="zh-CN">
              <a:solidFill>
                <a:schemeClr val="dk1"/>
              </a:solidFill>
            </a:rPr>
            <a:t> </a:t>
          </a:r>
          <a:r>
            <a:rPr lang="en-US">
              <a:solidFill>
                <a:schemeClr val="dk1"/>
              </a:solidFill>
            </a:rPr>
            <a:t>Benefit/Cost (</a:t>
          </a:r>
          <a:r>
            <a:rPr lang="zh-CN">
              <a:solidFill>
                <a:schemeClr val="dk1"/>
              </a:solidFill>
            </a:rPr>
            <a:t>成本</a:t>
          </a:r>
          <a:r>
            <a:rPr lang="en-US">
              <a:solidFill>
                <a:schemeClr val="dk1"/>
              </a:solidFill>
            </a:rPr>
            <a:t>) </a:t>
          </a:r>
          <a:r>
            <a:rPr lang="zh-CN">
              <a:solidFill>
                <a:schemeClr val="dk1"/>
              </a:solidFill>
            </a:rPr>
            <a:t>的问题。 </a:t>
          </a:r>
          <a:endParaRPr lang="en-US">
            <a:solidFill>
              <a:schemeClr val="dk1"/>
            </a:solidFill>
          </a:endParaRPr>
        </a:p>
      </dsp:txBody>
      <dsp:txXfrm rot="5400000">
        <a:off x="6623739" y="-1098899"/>
        <a:ext cx="669437" cy="6549136"/>
      </dsp:txXfrm>
    </dsp:sp>
    <dsp:sp modelId="{0C05A842-205F-4194-96DA-2C9833DA30FE}">
      <dsp:nvSpPr>
        <dsp:cNvPr id="7" name="圆角矩形 6"/>
        <dsp:cNvSpPr/>
      </dsp:nvSpPr>
      <dsp:spPr bwMode="white">
        <a:xfrm>
          <a:off x="0" y="1757271"/>
          <a:ext cx="3683889" cy="836796"/>
        </a:xfrm>
        <a:prstGeom prst="roundRect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vert="horz" wrap="square" lIns="118109" tIns="59054" rIns="118109" bIns="59054" anchor="ctr"/>
        <a:lstStyle>
          <a:lvl1pPr algn="ctr">
            <a:defRPr sz="3100"/>
          </a:lvl1pPr>
          <a:lvl2pPr marL="228600" indent="-228600" algn="ctr">
            <a:defRPr sz="2400"/>
          </a:lvl2pPr>
          <a:lvl3pPr marL="457200" indent="-228600" algn="ctr">
            <a:defRPr sz="2400"/>
          </a:lvl3pPr>
          <a:lvl4pPr marL="685800" indent="-228600" algn="ctr">
            <a:defRPr sz="2400"/>
          </a:lvl4pPr>
          <a:lvl5pPr marL="914400" indent="-228600" algn="ctr">
            <a:defRPr sz="2400"/>
          </a:lvl5pPr>
          <a:lvl6pPr marL="1143000" indent="-228600" algn="ctr">
            <a:defRPr sz="2400"/>
          </a:lvl6pPr>
          <a:lvl7pPr marL="1371600" indent="-228600" algn="ctr">
            <a:defRPr sz="2400"/>
          </a:lvl7pPr>
          <a:lvl8pPr marL="1600200" indent="-228600" algn="ctr">
            <a:defRPr sz="2400"/>
          </a:lvl8pPr>
          <a:lvl9pPr marL="1828800" indent="-228600" algn="ctr">
            <a:defRPr sz="2400"/>
          </a:lvl9pPr>
        </a:lstStyle>
        <a:p>
          <a:pPr lvl="0" algn="l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b="1"/>
            <a:t>B (Benefit  </a:t>
          </a:r>
          <a:r>
            <a:rPr lang="zh-CN" b="1"/>
            <a:t>好处</a:t>
          </a:r>
          <a:r>
            <a:rPr lang="en-US" b="1"/>
            <a:t>)</a:t>
          </a:r>
          <a:endParaRPr lang="en-US"/>
        </a:p>
      </dsp:txBody>
      <dsp:txXfrm>
        <a:off x="0" y="1757271"/>
        <a:ext cx="3683889" cy="836796"/>
      </dsp:txXfrm>
    </dsp:sp>
    <dsp:sp modelId="{F7181130-1CE5-4379-B943-633A7B7185BE}">
      <dsp:nvSpPr>
        <dsp:cNvPr id="10" name="同侧圆角矩形 9"/>
        <dsp:cNvSpPr/>
      </dsp:nvSpPr>
      <dsp:spPr bwMode="white">
        <a:xfrm rot="5400000">
          <a:off x="6623739" y="-220263"/>
          <a:ext cx="669437" cy="6549136"/>
        </a:xfrm>
        <a:prstGeom prst="round2SameRect">
          <a:avLst/>
        </a:prstGeom>
      </dsp:spPr>
      <dsp:style>
        <a:lnRef idx="2">
          <a:schemeClr val="accent1">
            <a:alpha val="90000"/>
            <a:tint val="40000"/>
          </a:schemeClr>
        </a:lnRef>
        <a:fillRef idx="1">
          <a:schemeClr val="accent1">
            <a:alpha val="90000"/>
            <a:tint val="40000"/>
          </a:schemeClr>
        </a:fillRef>
        <a:effectRef idx="0">
          <a:scrgbClr r="0" g="0" b="0"/>
        </a:effectRef>
        <a:fontRef idx="minor"/>
      </dsp:style>
      <dsp:txBody>
        <a:bodyPr rot="-5400000" lIns="41910" tIns="20955" rIns="41910" bIns="20955" anchor="ctr"/>
        <a:lstStyle>
          <a:lvl1pPr algn="l">
            <a:defRPr sz="1100"/>
          </a:lvl1pPr>
          <a:lvl2pPr marL="57150" indent="-57150" algn="l">
            <a:defRPr sz="1100"/>
          </a:lvl2pPr>
          <a:lvl3pPr marL="114300" indent="-57150" algn="l">
            <a:defRPr sz="1100"/>
          </a:lvl3pPr>
          <a:lvl4pPr marL="171450" indent="-57150" algn="l">
            <a:defRPr sz="1100"/>
          </a:lvl4pPr>
          <a:lvl5pPr marL="228600" indent="-57150" algn="l">
            <a:defRPr sz="1100"/>
          </a:lvl5pPr>
          <a:lvl6pPr marL="285750" indent="-57150" algn="l">
            <a:defRPr sz="1100"/>
          </a:lvl6pPr>
          <a:lvl7pPr marL="342900" indent="-57150" algn="l">
            <a:defRPr sz="1100"/>
          </a:lvl7pPr>
          <a:lvl8pPr marL="400050" indent="-57150" algn="l">
            <a:defRPr sz="1100"/>
          </a:lvl8pPr>
          <a:lvl9pPr marL="457200" indent="-57150" algn="l">
            <a:defRPr sz="1100"/>
          </a:lvl9pPr>
        </a:lstStyle>
        <a:p>
          <a:pPr lvl="1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>
              <a:solidFill>
                <a:schemeClr val="dk1"/>
              </a:solidFill>
            </a:rPr>
            <a:t>竞争对手也没有闲着</a:t>
          </a:r>
          <a:r>
            <a:rPr lang="en-US">
              <a:solidFill>
                <a:schemeClr val="dk1"/>
              </a:solidFill>
            </a:rPr>
            <a:t>, </a:t>
          </a:r>
          <a:r>
            <a:rPr lang="zh-CN">
              <a:solidFill>
                <a:schemeClr val="dk1"/>
              </a:solidFill>
            </a:rPr>
            <a:t>这个市场有多大</a:t>
          </a:r>
          <a:r>
            <a:rPr lang="en-US">
              <a:solidFill>
                <a:schemeClr val="dk1"/>
              </a:solidFill>
            </a:rPr>
            <a:t>, </a:t>
          </a:r>
          <a:r>
            <a:rPr lang="zh-CN">
              <a:solidFill>
                <a:schemeClr val="dk1"/>
              </a:solidFill>
            </a:rPr>
            <a:t>目前有多少竞争者在瓜分</a:t>
          </a:r>
          <a:r>
            <a:rPr lang="en-US">
              <a:solidFill>
                <a:schemeClr val="dk1"/>
              </a:solidFill>
            </a:rPr>
            <a:t>, </a:t>
          </a:r>
          <a:r>
            <a:rPr lang="zh-CN">
              <a:solidFill>
                <a:schemeClr val="dk1"/>
              </a:solidFill>
            </a:rPr>
            <a:t>你了解么</a:t>
          </a:r>
          <a:r>
            <a:rPr lang="en-US">
              <a:solidFill>
                <a:schemeClr val="dk1"/>
              </a:solidFill>
            </a:rPr>
            <a:t>? </a:t>
          </a:r>
          <a:r>
            <a:rPr lang="zh-CN">
              <a:solidFill>
                <a:schemeClr val="dk1"/>
              </a:solidFill>
            </a:rPr>
            <a:t>你如果不是最先进入某个市场的产品</a:t>
          </a:r>
          <a:r>
            <a:rPr lang="en-US">
              <a:solidFill>
                <a:schemeClr val="dk1"/>
              </a:solidFill>
            </a:rPr>
            <a:t>, </a:t>
          </a:r>
          <a:r>
            <a:rPr lang="zh-CN">
              <a:solidFill>
                <a:schemeClr val="dk1"/>
              </a:solidFill>
            </a:rPr>
            <a:t>你还能赢么</a:t>
          </a:r>
          <a:r>
            <a:rPr lang="en-US">
              <a:solidFill>
                <a:schemeClr val="dk1"/>
              </a:solidFill>
            </a:rPr>
            <a:t>? </a:t>
          </a:r>
          <a:endParaRPr lang="en-US">
            <a:solidFill>
              <a:schemeClr val="dk1"/>
            </a:solidFill>
          </a:endParaRPr>
        </a:p>
        <a:p>
          <a:pPr lvl="1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>
              <a:solidFill>
                <a:schemeClr val="dk1"/>
              </a:solidFill>
            </a:rPr>
            <a:t>用户 “不消费”也是你的一个竞争对手</a:t>
          </a:r>
          <a:endParaRPr lang="en-US">
            <a:solidFill>
              <a:schemeClr val="dk1"/>
            </a:solidFill>
          </a:endParaRPr>
        </a:p>
      </dsp:txBody>
      <dsp:txXfrm rot="5400000">
        <a:off x="6623739" y="-220263"/>
        <a:ext cx="669437" cy="6549136"/>
      </dsp:txXfrm>
    </dsp:sp>
    <dsp:sp modelId="{EA1D9483-1748-4DD8-A76B-7E6F84DC073B}">
      <dsp:nvSpPr>
        <dsp:cNvPr id="9" name="圆角矩形 8"/>
        <dsp:cNvSpPr/>
      </dsp:nvSpPr>
      <dsp:spPr bwMode="white">
        <a:xfrm>
          <a:off x="0" y="2635907"/>
          <a:ext cx="3683889" cy="836796"/>
        </a:xfrm>
        <a:prstGeom prst="roundRect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118109" tIns="59054" rIns="118109" bIns="59054" anchor="ctr"/>
        <a:lstStyle>
          <a:lvl1pPr algn="ctr">
            <a:defRPr sz="3100"/>
          </a:lvl1pPr>
          <a:lvl2pPr marL="228600" indent="-228600" algn="ctr">
            <a:defRPr sz="2400"/>
          </a:lvl2pPr>
          <a:lvl3pPr marL="457200" indent="-228600" algn="ctr">
            <a:defRPr sz="2400"/>
          </a:lvl3pPr>
          <a:lvl4pPr marL="685800" indent="-228600" algn="ctr">
            <a:defRPr sz="2400"/>
          </a:lvl4pPr>
          <a:lvl5pPr marL="914400" indent="-228600" algn="ctr">
            <a:defRPr sz="2400"/>
          </a:lvl5pPr>
          <a:lvl6pPr marL="1143000" indent="-228600" algn="ctr">
            <a:defRPr sz="2400"/>
          </a:lvl6pPr>
          <a:lvl7pPr marL="1371600" indent="-228600" algn="ctr">
            <a:defRPr sz="2400"/>
          </a:lvl7pPr>
          <a:lvl8pPr marL="1600200" indent="-228600" algn="ctr">
            <a:defRPr sz="2400"/>
          </a:lvl8pPr>
          <a:lvl9pPr marL="1828800" indent="-228600" algn="ctr">
            <a:defRPr sz="24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b="1"/>
            <a:t>C (Competitors </a:t>
          </a:r>
          <a:r>
            <a:rPr lang="zh-CN" b="1"/>
            <a:t>竞争</a:t>
          </a:r>
          <a:r>
            <a:rPr lang="en-US" b="1"/>
            <a:t>) </a:t>
          </a:r>
          <a:endParaRPr lang="en-US"/>
        </a:p>
      </dsp:txBody>
      <dsp:txXfrm>
        <a:off x="0" y="2635907"/>
        <a:ext cx="3683889" cy="836796"/>
      </dsp:txXfrm>
    </dsp:sp>
    <dsp:sp modelId="{1B8284A4-E60B-4E36-8E0A-CAD6110C8026}">
      <dsp:nvSpPr>
        <dsp:cNvPr id="12" name="同侧圆角矩形 11"/>
        <dsp:cNvSpPr/>
      </dsp:nvSpPr>
      <dsp:spPr bwMode="white">
        <a:xfrm rot="5400000">
          <a:off x="6623739" y="658372"/>
          <a:ext cx="669437" cy="6549136"/>
        </a:xfrm>
        <a:prstGeom prst="round2SameRect">
          <a:avLst/>
        </a:prstGeom>
      </dsp:spPr>
      <dsp:style>
        <a:lnRef idx="2">
          <a:schemeClr val="accent1">
            <a:alpha val="90000"/>
            <a:tint val="40000"/>
          </a:schemeClr>
        </a:lnRef>
        <a:fillRef idx="1">
          <a:schemeClr val="accent1">
            <a:alpha val="90000"/>
            <a:tint val="40000"/>
          </a:schemeClr>
        </a:fillRef>
        <a:effectRef idx="0">
          <a:scrgbClr r="0" g="0" b="0"/>
        </a:effectRef>
        <a:fontRef idx="minor"/>
      </dsp:style>
      <dsp:txBody>
        <a:bodyPr rot="-5400000" lIns="41910" tIns="20955" rIns="41910" bIns="20955" anchor="ctr"/>
        <a:lstStyle>
          <a:lvl1pPr algn="l">
            <a:defRPr sz="1100"/>
          </a:lvl1pPr>
          <a:lvl2pPr marL="57150" indent="-57150" algn="l">
            <a:defRPr sz="1100"/>
          </a:lvl2pPr>
          <a:lvl3pPr marL="114300" indent="-57150" algn="l">
            <a:defRPr sz="1100"/>
          </a:lvl3pPr>
          <a:lvl4pPr marL="171450" indent="-57150" algn="l">
            <a:defRPr sz="1100"/>
          </a:lvl4pPr>
          <a:lvl5pPr marL="228600" indent="-57150" algn="l">
            <a:defRPr sz="1100"/>
          </a:lvl5pPr>
          <a:lvl6pPr marL="285750" indent="-57150" algn="l">
            <a:defRPr sz="1100"/>
          </a:lvl6pPr>
          <a:lvl7pPr marL="342900" indent="-57150" algn="l">
            <a:defRPr sz="1100"/>
          </a:lvl7pPr>
          <a:lvl8pPr marL="400050" indent="-57150" algn="l">
            <a:defRPr sz="1100"/>
          </a:lvl8pPr>
          <a:lvl9pPr marL="457200" indent="-57150" algn="l">
            <a:defRPr sz="1100"/>
          </a:lvl9pPr>
        </a:lstStyle>
        <a:p>
          <a:pPr lvl="1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>
              <a:solidFill>
                <a:schemeClr val="dk1"/>
              </a:solidFill>
            </a:rPr>
            <a:t>你怎么让目标用户都知道你的产品</a:t>
          </a:r>
          <a:r>
            <a:rPr lang="en-US">
              <a:solidFill>
                <a:schemeClr val="dk1"/>
              </a:solidFill>
            </a:rPr>
            <a:t>? </a:t>
          </a:r>
          <a:r>
            <a:rPr lang="zh-CN">
              <a:solidFill>
                <a:schemeClr val="dk1"/>
              </a:solidFill>
            </a:rPr>
            <a:t>并且让产品的用户量快速提高</a:t>
          </a:r>
          <a:r>
            <a:rPr lang="en-US">
              <a:solidFill>
                <a:schemeClr val="dk1"/>
              </a:solidFill>
            </a:rPr>
            <a:t>?  </a:t>
          </a:r>
          <a:r>
            <a:rPr lang="zh-CN">
              <a:solidFill>
                <a:schemeClr val="dk1"/>
              </a:solidFill>
            </a:rPr>
            <a:t>你有什么数据来衡量改进的效果？</a:t>
          </a:r>
          <a:endParaRPr lang="en-US">
            <a:solidFill>
              <a:schemeClr val="dk1"/>
            </a:solidFill>
          </a:endParaRPr>
        </a:p>
      </dsp:txBody>
      <dsp:txXfrm rot="5400000">
        <a:off x="6623739" y="658372"/>
        <a:ext cx="669437" cy="6549136"/>
      </dsp:txXfrm>
    </dsp:sp>
    <dsp:sp modelId="{661B17C1-2142-48EA-95A5-0F096CA6AF5C}">
      <dsp:nvSpPr>
        <dsp:cNvPr id="11" name="圆角矩形 10"/>
        <dsp:cNvSpPr/>
      </dsp:nvSpPr>
      <dsp:spPr bwMode="white">
        <a:xfrm>
          <a:off x="0" y="3514542"/>
          <a:ext cx="3683889" cy="836796"/>
        </a:xfrm>
        <a:prstGeom prst="roundRect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vert="horz" wrap="square" lIns="118109" tIns="59054" rIns="118109" bIns="59054" anchor="ctr"/>
        <a:lstStyle>
          <a:lvl1pPr algn="ctr">
            <a:defRPr sz="3100"/>
          </a:lvl1pPr>
          <a:lvl2pPr marL="228600" indent="-228600" algn="ctr">
            <a:defRPr sz="2400"/>
          </a:lvl2pPr>
          <a:lvl3pPr marL="457200" indent="-228600" algn="ctr">
            <a:defRPr sz="2400"/>
          </a:lvl3pPr>
          <a:lvl4pPr marL="685800" indent="-228600" algn="ctr">
            <a:defRPr sz="2400"/>
          </a:lvl4pPr>
          <a:lvl5pPr marL="914400" indent="-228600" algn="ctr">
            <a:defRPr sz="2400"/>
          </a:lvl5pPr>
          <a:lvl6pPr marL="1143000" indent="-228600" algn="ctr">
            <a:defRPr sz="2400"/>
          </a:lvl6pPr>
          <a:lvl7pPr marL="1371600" indent="-228600" algn="ctr">
            <a:defRPr sz="2400"/>
          </a:lvl7pPr>
          <a:lvl8pPr marL="1600200" indent="-228600" algn="ctr">
            <a:defRPr sz="2400"/>
          </a:lvl8pPr>
          <a:lvl9pPr marL="1828800" indent="-228600" algn="ctr">
            <a:defRPr sz="2400"/>
          </a:lvl9pPr>
        </a:lstStyle>
        <a:p>
          <a:pPr lvl="0" algn="l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b="1"/>
            <a:t>D (Delivery) (Data)</a:t>
          </a:r>
          <a:endParaRPr lang="en-US"/>
        </a:p>
      </dsp:txBody>
      <dsp:txXfrm>
        <a:off x="0" y="3514542"/>
        <a:ext cx="3683889" cy="83679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组合 1"/>
      <dsp:cNvGrpSpPr/>
    </dsp:nvGrpSpPr>
    <dsp:grpSpPr>
      <a:xfrm>
        <a:off x="0" y="0"/>
        <a:ext cx="10233025" cy="4351338"/>
        <a:chOff x="0" y="0"/>
        <a:chExt cx="10233025" cy="4351338"/>
      </a:xfrm>
    </dsp:grpSpPr>
    <dsp:sp modelId="{7633247B-4CBE-4480-91F4-404191FE2FBC}">
      <dsp:nvSpPr>
        <dsp:cNvPr id="3" name="矩形 2"/>
        <dsp:cNvSpPr/>
      </dsp:nvSpPr>
      <dsp:spPr bwMode="white">
        <a:xfrm>
          <a:off x="0" y="29639"/>
          <a:ext cx="3119825" cy="662400"/>
        </a:xfrm>
        <a:prstGeom prst="rect">
          <a:avLst/>
        </a:prstGeom>
      </dsp:spPr>
      <dsp:style>
        <a:lnRef idx="2">
          <a:schemeClr val="accent2">
            <a:hueOff val="0"/>
            <a:satOff val="0"/>
            <a:lumOff val="0"/>
            <a:alpha val="100000"/>
          </a:schemeClr>
        </a:lnRef>
        <a:fillRef idx="1">
          <a:schemeClr val="accent2">
            <a:hueOff val="0"/>
            <a:satOff val="0"/>
            <a:lumOff val="0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Body>
        <a:bodyPr lIns="163576" tIns="93472" rIns="163576" bIns="93472" anchor="ctr"/>
        <a:lstStyle>
          <a:lvl1pPr algn="ctr">
            <a:defRPr sz="2300"/>
          </a:lvl1pPr>
          <a:lvl2pPr marL="171450" indent="-171450" algn="ctr">
            <a:defRPr sz="1700"/>
          </a:lvl2pPr>
          <a:lvl3pPr marL="342900" indent="-171450" algn="ctr">
            <a:defRPr sz="1700"/>
          </a:lvl3pPr>
          <a:lvl4pPr marL="514350" indent="-171450" algn="ctr">
            <a:defRPr sz="1700"/>
          </a:lvl4pPr>
          <a:lvl5pPr marL="685800" indent="-171450" algn="ctr">
            <a:defRPr sz="1700"/>
          </a:lvl5pPr>
          <a:lvl6pPr marL="857250" indent="-171450" algn="ctr">
            <a:defRPr sz="1700"/>
          </a:lvl6pPr>
          <a:lvl7pPr marL="1028700" indent="-171450" algn="ctr">
            <a:defRPr sz="1700"/>
          </a:lvl7pPr>
          <a:lvl8pPr marL="1200150" indent="-171450" algn="ctr">
            <a:defRPr sz="1700"/>
          </a:lvl8pPr>
          <a:lvl9pPr marL="1371600" indent="-171450" algn="ctr">
            <a:defRPr sz="17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/>
            <a:t>目标</a:t>
          </a:r>
          <a:endParaRPr lang="en-US"/>
        </a:p>
      </dsp:txBody>
      <dsp:txXfrm>
        <a:off x="0" y="29639"/>
        <a:ext cx="3119825" cy="662400"/>
      </dsp:txXfrm>
    </dsp:sp>
    <dsp:sp modelId="{0110013C-6DFC-47D9-9B77-A750350840ED}">
      <dsp:nvSpPr>
        <dsp:cNvPr id="4" name="矩形 3"/>
        <dsp:cNvSpPr/>
      </dsp:nvSpPr>
      <dsp:spPr bwMode="white">
        <a:xfrm>
          <a:off x="0" y="692039"/>
          <a:ext cx="3119825" cy="3629660"/>
        </a:xfrm>
        <a:prstGeom prst="rect">
          <a:avLst/>
        </a:prstGeom>
      </dsp:spPr>
      <dsp:style>
        <a:lnRef idx="2">
          <a:schemeClr val="accent2">
            <a:tint val="40000"/>
            <a:alpha val="90000"/>
            <a:hueOff val="0"/>
            <a:satOff val="0"/>
            <a:lumOff val="0"/>
            <a:alpha val="90196"/>
          </a:schemeClr>
        </a:lnRef>
        <a:fillRef idx="1">
          <a:schemeClr val="accent2">
            <a:tint val="40000"/>
            <a:alpha val="90000"/>
            <a:hueOff val="0"/>
            <a:satOff val="0"/>
            <a:lumOff val="0"/>
            <a:alpha val="90196"/>
          </a:schemeClr>
        </a:fillRef>
        <a:effectRef idx="0">
          <a:scrgbClr r="0" g="0" b="0"/>
        </a:effectRef>
        <a:fontRef idx="minor"/>
      </dsp:style>
      <dsp:txBody>
        <a:bodyPr lIns="122682" tIns="122682" rIns="163576" bIns="184023" anchor="t"/>
        <a:lstStyle>
          <a:lvl1pPr algn="l">
            <a:defRPr sz="2300"/>
          </a:lvl1pPr>
          <a:lvl2pPr marL="228600" indent="-228600" algn="l">
            <a:defRPr sz="2300"/>
          </a:lvl2pPr>
          <a:lvl3pPr marL="457200" indent="-228600" algn="l">
            <a:defRPr sz="2300"/>
          </a:lvl3pPr>
          <a:lvl4pPr marL="685800" indent="-228600" algn="l">
            <a:defRPr sz="2300"/>
          </a:lvl4pPr>
          <a:lvl5pPr marL="914400" indent="-228600" algn="l">
            <a:defRPr sz="2300"/>
          </a:lvl5pPr>
          <a:lvl6pPr marL="1143000" indent="-228600" algn="l">
            <a:defRPr sz="2300"/>
          </a:lvl6pPr>
          <a:lvl7pPr marL="1371600" indent="-228600" algn="l">
            <a:defRPr sz="2300"/>
          </a:lvl7pPr>
          <a:lvl8pPr marL="1600200" indent="-228600" algn="l">
            <a:defRPr sz="2300"/>
          </a:lvl8pPr>
          <a:lvl9pPr marL="1828800" indent="-228600" algn="l">
            <a:defRPr sz="2300"/>
          </a:lvl9pPr>
        </a:lstStyle>
        <a:p>
          <a:pPr lvl="1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>
              <a:solidFill>
                <a:schemeClr val="dk1"/>
              </a:solidFill>
            </a:rPr>
            <a:t>希望达到的状态</a:t>
          </a:r>
          <a:r>
            <a:rPr lang="en-US">
              <a:solidFill>
                <a:schemeClr val="dk1"/>
              </a:solidFill>
            </a:rPr>
            <a:t>: </a:t>
          </a:r>
          <a:r>
            <a:rPr lang="zh-CN">
              <a:solidFill>
                <a:schemeClr val="dk1"/>
              </a:solidFill>
            </a:rPr>
            <a:t>我们希望春节前发布第一版</a:t>
          </a:r>
          <a:endParaRPr lang="en-US">
            <a:solidFill>
              <a:schemeClr val="dk1"/>
            </a:solidFill>
          </a:endParaRPr>
        </a:p>
        <a:p>
          <a:pPr lvl="1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>
              <a:solidFill>
                <a:schemeClr val="dk1"/>
              </a:solidFill>
            </a:rPr>
            <a:t>商业目标和软件项目的估计是独立的两件事情</a:t>
          </a:r>
          <a:endParaRPr lang="en-US">
            <a:solidFill>
              <a:schemeClr val="dk1"/>
            </a:solidFill>
          </a:endParaRPr>
        </a:p>
        <a:p>
          <a:pPr lvl="1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>
              <a:solidFill>
                <a:schemeClr val="dk1"/>
              </a:solidFill>
            </a:rPr>
            <a:t>无论目标多么崇高， 并不意味着它就是可以达到的</a:t>
          </a:r>
          <a:endParaRPr lang="en-US">
            <a:solidFill>
              <a:schemeClr val="dk1"/>
            </a:solidFill>
          </a:endParaRPr>
        </a:p>
      </dsp:txBody>
      <dsp:txXfrm>
        <a:off x="0" y="692039"/>
        <a:ext cx="3119825" cy="3629660"/>
      </dsp:txXfrm>
    </dsp:sp>
    <dsp:sp modelId="{D4B8CF13-7B02-406E-8B41-FC4CD71F2FE4}">
      <dsp:nvSpPr>
        <dsp:cNvPr id="5" name="矩形 4"/>
        <dsp:cNvSpPr/>
      </dsp:nvSpPr>
      <dsp:spPr bwMode="white">
        <a:xfrm>
          <a:off x="3556600" y="29639"/>
          <a:ext cx="3119825" cy="662400"/>
        </a:xfrm>
        <a:prstGeom prst="rect">
          <a:avLst/>
        </a:prstGeom>
      </dsp:spPr>
      <dsp:style>
        <a:lnRef idx="2">
          <a:schemeClr val="accent2">
            <a:hueOff val="-2550000"/>
            <a:satOff val="-3332"/>
            <a:lumOff val="-10195"/>
            <a:alpha val="100000"/>
          </a:schemeClr>
        </a:lnRef>
        <a:fillRef idx="1">
          <a:schemeClr val="accent2">
            <a:hueOff val="-2550000"/>
            <a:satOff val="-3332"/>
            <a:lumOff val="-10195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Body>
        <a:bodyPr lIns="163576" tIns="93472" rIns="163576" bIns="93472" anchor="ctr"/>
        <a:lstStyle>
          <a:lvl1pPr algn="ctr">
            <a:defRPr sz="2300"/>
          </a:lvl1pPr>
          <a:lvl2pPr marL="171450" indent="-171450" algn="ctr">
            <a:defRPr sz="1700"/>
          </a:lvl2pPr>
          <a:lvl3pPr marL="342900" indent="-171450" algn="ctr">
            <a:defRPr sz="1700"/>
          </a:lvl3pPr>
          <a:lvl4pPr marL="514350" indent="-171450" algn="ctr">
            <a:defRPr sz="1700"/>
          </a:lvl4pPr>
          <a:lvl5pPr marL="685800" indent="-171450" algn="ctr">
            <a:defRPr sz="1700"/>
          </a:lvl5pPr>
          <a:lvl6pPr marL="857250" indent="-171450" algn="ctr">
            <a:defRPr sz="1700"/>
          </a:lvl6pPr>
          <a:lvl7pPr marL="1028700" indent="-171450" algn="ctr">
            <a:defRPr sz="1700"/>
          </a:lvl7pPr>
          <a:lvl8pPr marL="1200150" indent="-171450" algn="ctr">
            <a:defRPr sz="1700"/>
          </a:lvl8pPr>
          <a:lvl9pPr marL="1371600" indent="-171450" algn="ctr">
            <a:defRPr sz="17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/>
            <a:t>决心</a:t>
          </a:r>
          <a:endParaRPr lang="en-US"/>
        </a:p>
      </dsp:txBody>
      <dsp:txXfrm>
        <a:off x="3556600" y="29639"/>
        <a:ext cx="3119825" cy="662400"/>
      </dsp:txXfrm>
    </dsp:sp>
    <dsp:sp modelId="{EC74B546-CCCA-4322-B383-B427CBBCF518}">
      <dsp:nvSpPr>
        <dsp:cNvPr id="6" name="矩形 5"/>
        <dsp:cNvSpPr/>
      </dsp:nvSpPr>
      <dsp:spPr bwMode="white">
        <a:xfrm>
          <a:off x="3556600" y="692039"/>
          <a:ext cx="3119825" cy="3629660"/>
        </a:xfrm>
        <a:prstGeom prst="rect">
          <a:avLst/>
        </a:prstGeom>
      </dsp:spPr>
      <dsp:style>
        <a:lnRef idx="2">
          <a:schemeClr val="accent2">
            <a:tint val="40000"/>
            <a:alpha val="90000"/>
            <a:hueOff val="-2250000"/>
            <a:satOff val="-8234"/>
            <a:lumOff val="-2352"/>
            <a:alpha val="90196"/>
          </a:schemeClr>
        </a:lnRef>
        <a:fillRef idx="1">
          <a:schemeClr val="accent2">
            <a:tint val="40000"/>
            <a:alpha val="90000"/>
            <a:hueOff val="-2250000"/>
            <a:satOff val="-8234"/>
            <a:lumOff val="-2352"/>
            <a:alpha val="90196"/>
          </a:schemeClr>
        </a:fillRef>
        <a:effectRef idx="0">
          <a:scrgbClr r="0" g="0" b="0"/>
        </a:effectRef>
        <a:fontRef idx="minor"/>
      </dsp:style>
      <dsp:txBody>
        <a:bodyPr lIns="122682" tIns="122682" rIns="163576" bIns="184023" anchor="t"/>
        <a:lstStyle>
          <a:lvl1pPr algn="l">
            <a:defRPr sz="2300"/>
          </a:lvl1pPr>
          <a:lvl2pPr marL="228600" indent="-228600" algn="l">
            <a:defRPr sz="2300"/>
          </a:lvl2pPr>
          <a:lvl3pPr marL="457200" indent="-228600" algn="l">
            <a:defRPr sz="2300"/>
          </a:lvl3pPr>
          <a:lvl4pPr marL="685800" indent="-228600" algn="l">
            <a:defRPr sz="2300"/>
          </a:lvl4pPr>
          <a:lvl5pPr marL="914400" indent="-228600" algn="l">
            <a:defRPr sz="2300"/>
          </a:lvl5pPr>
          <a:lvl6pPr marL="1143000" indent="-228600" algn="l">
            <a:defRPr sz="2300"/>
          </a:lvl6pPr>
          <a:lvl7pPr marL="1371600" indent="-228600" algn="l">
            <a:defRPr sz="2300"/>
          </a:lvl7pPr>
          <a:lvl8pPr marL="1600200" indent="-228600" algn="l">
            <a:defRPr sz="2300"/>
          </a:lvl8pPr>
          <a:lvl9pPr marL="1828800" indent="-228600" algn="l">
            <a:defRPr sz="2300"/>
          </a:lvl9pPr>
        </a:lstStyle>
        <a:p>
          <a:pPr lvl="1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>
              <a:solidFill>
                <a:schemeClr val="dk1"/>
              </a:solidFill>
            </a:rPr>
            <a:t>保证某种投入的程度，希望实现某个目标</a:t>
          </a:r>
          <a:endParaRPr lang="en-US">
            <a:solidFill>
              <a:schemeClr val="dk1"/>
            </a:solidFill>
          </a:endParaRPr>
        </a:p>
      </dsp:txBody>
      <dsp:txXfrm>
        <a:off x="3556600" y="692039"/>
        <a:ext cx="3119825" cy="3629660"/>
      </dsp:txXfrm>
    </dsp:sp>
    <dsp:sp modelId="{D31658E3-0382-4223-9E01-000BB6E9F4B6}">
      <dsp:nvSpPr>
        <dsp:cNvPr id="7" name="矩形 6"/>
        <dsp:cNvSpPr/>
      </dsp:nvSpPr>
      <dsp:spPr bwMode="white">
        <a:xfrm>
          <a:off x="7113200" y="29639"/>
          <a:ext cx="3119825" cy="662400"/>
        </a:xfrm>
        <a:prstGeom prst="rect">
          <a:avLst/>
        </a:prstGeom>
      </dsp:spPr>
      <dsp:style>
        <a:lnRef idx="2">
          <a:schemeClr val="accent2">
            <a:hueOff val="-5100000"/>
            <a:satOff val="-6666"/>
            <a:lumOff val="-20391"/>
            <a:alpha val="100000"/>
          </a:schemeClr>
        </a:lnRef>
        <a:fillRef idx="1">
          <a:schemeClr val="accent2">
            <a:hueOff val="-5100000"/>
            <a:satOff val="-6666"/>
            <a:lumOff val="-20391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Body>
        <a:bodyPr lIns="163576" tIns="93472" rIns="163576" bIns="93472" anchor="ctr"/>
        <a:lstStyle>
          <a:lvl1pPr algn="ctr">
            <a:defRPr sz="2300"/>
          </a:lvl1pPr>
          <a:lvl2pPr marL="171450" indent="-171450" algn="ctr">
            <a:defRPr sz="1700"/>
          </a:lvl2pPr>
          <a:lvl3pPr marL="342900" indent="-171450" algn="ctr">
            <a:defRPr sz="1700"/>
          </a:lvl3pPr>
          <a:lvl4pPr marL="514350" indent="-171450" algn="ctr">
            <a:defRPr sz="1700"/>
          </a:lvl4pPr>
          <a:lvl5pPr marL="685800" indent="-171450" algn="ctr">
            <a:defRPr sz="1700"/>
          </a:lvl5pPr>
          <a:lvl6pPr marL="857250" indent="-171450" algn="ctr">
            <a:defRPr sz="1700"/>
          </a:lvl6pPr>
          <a:lvl7pPr marL="1028700" indent="-171450" algn="ctr">
            <a:defRPr sz="1700"/>
          </a:lvl7pPr>
          <a:lvl8pPr marL="1200150" indent="-171450" algn="ctr">
            <a:defRPr sz="1700"/>
          </a:lvl8pPr>
          <a:lvl9pPr marL="1371600" indent="-171450" algn="ctr">
            <a:defRPr sz="17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/>
            <a:t>Estimation (</a:t>
          </a:r>
          <a:r>
            <a:rPr lang="zh-CN"/>
            <a:t>估计</a:t>
          </a:r>
          <a:r>
            <a:rPr lang="en-US"/>
            <a:t>)</a:t>
          </a:r>
        </a:p>
      </dsp:txBody>
      <dsp:txXfrm>
        <a:off x="7113200" y="29639"/>
        <a:ext cx="3119825" cy="662400"/>
      </dsp:txXfrm>
    </dsp:sp>
    <dsp:sp modelId="{1654599E-43FA-4EEC-B8F5-35E75CB50535}">
      <dsp:nvSpPr>
        <dsp:cNvPr id="8" name="矩形 7"/>
        <dsp:cNvSpPr/>
      </dsp:nvSpPr>
      <dsp:spPr bwMode="white">
        <a:xfrm>
          <a:off x="7113200" y="692039"/>
          <a:ext cx="3119825" cy="3629660"/>
        </a:xfrm>
        <a:prstGeom prst="rect">
          <a:avLst/>
        </a:prstGeom>
      </dsp:spPr>
      <dsp:style>
        <a:lnRef idx="2">
          <a:schemeClr val="accent2">
            <a:tint val="40000"/>
            <a:alpha val="90000"/>
            <a:hueOff val="-4500000"/>
            <a:satOff val="-16470"/>
            <a:lumOff val="-4705"/>
            <a:alpha val="90196"/>
          </a:schemeClr>
        </a:lnRef>
        <a:fillRef idx="1">
          <a:schemeClr val="accent2">
            <a:tint val="40000"/>
            <a:alpha val="90000"/>
            <a:hueOff val="-4500000"/>
            <a:satOff val="-16470"/>
            <a:lumOff val="-4705"/>
            <a:alpha val="90196"/>
          </a:schemeClr>
        </a:fillRef>
        <a:effectRef idx="0">
          <a:scrgbClr r="0" g="0" b="0"/>
        </a:effectRef>
        <a:fontRef idx="minor"/>
      </dsp:style>
      <dsp:txBody>
        <a:bodyPr lIns="122682" tIns="122682" rIns="163576" bIns="184023" anchor="t"/>
        <a:lstStyle>
          <a:lvl1pPr algn="l">
            <a:defRPr sz="2300"/>
          </a:lvl1pPr>
          <a:lvl2pPr marL="228600" indent="-228600" algn="l">
            <a:defRPr sz="2300"/>
          </a:lvl2pPr>
          <a:lvl3pPr marL="457200" indent="-228600" algn="l">
            <a:defRPr sz="2300"/>
          </a:lvl3pPr>
          <a:lvl4pPr marL="685800" indent="-228600" algn="l">
            <a:defRPr sz="2300"/>
          </a:lvl4pPr>
          <a:lvl5pPr marL="914400" indent="-228600" algn="l">
            <a:defRPr sz="2300"/>
          </a:lvl5pPr>
          <a:lvl6pPr marL="1143000" indent="-228600" algn="l">
            <a:defRPr sz="2300"/>
          </a:lvl6pPr>
          <a:lvl7pPr marL="1371600" indent="-228600" algn="l">
            <a:defRPr sz="2300"/>
          </a:lvl7pPr>
          <a:lvl8pPr marL="1600200" indent="-228600" algn="l">
            <a:defRPr sz="2300"/>
          </a:lvl8pPr>
          <a:lvl9pPr marL="1828800" indent="-228600" algn="l">
            <a:defRPr sz="2300"/>
          </a:lvl9pPr>
        </a:lstStyle>
        <a:p>
          <a:pPr lvl="1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>
              <a:solidFill>
                <a:schemeClr val="dk1"/>
              </a:solidFill>
            </a:rPr>
            <a:t>在既有的资源下，任务需要多久才能完成</a:t>
          </a:r>
          <a:endParaRPr lang="en-US">
            <a:solidFill>
              <a:schemeClr val="dk1"/>
            </a:solidFill>
          </a:endParaRPr>
        </a:p>
      </dsp:txBody>
      <dsp:txXfrm>
        <a:off x="7113200" y="692039"/>
        <a:ext cx="3119825" cy="36296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type="round2SameRect" r:blip="" rot="90">
                    <dgm:adjLst/>
                  </dgm:shape>
                </dgm:if>
                <dgm:else name="Name12">
                  <dgm:shape xmlns:r="http://schemas.openxmlformats.org/officeDocument/2006/relationships" type="round2SameRect" r:blip="" rot="-90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AB1837-04EC-46C1-998D-95FB05D5FE61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4B2AA0-9F6B-4C37-94B8-7F10ECE2E35F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eibo.com/1854743504/A592br8Fb" TargetMode="External"/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书上都有例子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B9D14E1-6E7D-40D5-8A45-128BDC88FEA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例二，你想到了一个手机的应用，</a:t>
            </a:r>
            <a:r>
              <a:rPr lang="en-US" altLang="zh-CN" dirty="0"/>
              <a:t>NABC </a:t>
            </a:r>
            <a:r>
              <a:rPr lang="zh-CN" altLang="en-US" dirty="0"/>
              <a:t>都不错，那如何把产品交到千万个用户手中呢？很多 同学会说，把它提交到应用商店去啊！但是在中国大陆有多少个手机应用商店？你的应用提交 上去之后，会在相应的产品类别中名列第几？有多少人会看到？</a:t>
            </a:r>
            <a:endParaRPr lang="zh-CN" altLang="en-US" dirty="0"/>
          </a:p>
          <a:p>
            <a:r>
              <a:rPr lang="zh-CN" altLang="en-US" dirty="0"/>
              <a:t>为了让新用户知道我们的产品，我们可以使用很多手段，例如：做广告，做公关活动，鼓励有 影响力的用户或市场认识介绍这个产品，做出高质量的功能让用户口口相传，等等。 在产品 本身，我们也可以设计功能，让更多的非用户自然地成为用户。一种是让产品把用户拉进来， 把用户生活中的好友拉到产品中（例如把用户拉到微信群中讨论）；另一种是在交流中自然地 宣传产品（例如免费邮件产品在用户发邮件的正文后面带上一句宣传的话）。了解产品怎样能 有效地在用户中推广，能让我们把相关的功能设计做好 </a:t>
            </a:r>
            <a:r>
              <a:rPr lang="en-US" altLang="zh-CN" dirty="0"/>
              <a:t>21</a:t>
            </a:r>
            <a:r>
              <a:rPr lang="zh-CN" altLang="en-US" dirty="0"/>
              <a:t>。</a:t>
            </a:r>
            <a:endParaRPr lang="zh-CN" alt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C7EE1-DFFA-4275-BC15-03F63508087A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感性驱动的例子有很多，</a:t>
            </a:r>
            <a:endParaRPr lang="en-US" dirty="0"/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dirty="0">
              <a:hlinkClick r:id="rId3"/>
            </a:endParaRP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dirty="0">
              <a:hlinkClick r:id="rId3"/>
            </a:endParaRP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dirty="0">
                <a:hlinkClick r:id="rId3"/>
              </a:rPr>
              <a:t>http://www.weibo.com/1854743504/A592br8Fb</a:t>
            </a:r>
            <a:r>
              <a:rPr lang="en-US" dirty="0"/>
              <a:t>  </a:t>
            </a:r>
            <a:endParaRPr lang="en-US" dirty="0"/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dirty="0"/>
          </a:p>
          <a:p>
            <a:r>
              <a:rPr lang="en-US" dirty="0"/>
              <a:t>Emotional  (illogical)  </a:t>
            </a:r>
            <a:r>
              <a:rPr lang="en-US" dirty="0">
                <a:sym typeface="Wingdings" panose="05000000000000000000" pitchFamily="2" charset="2"/>
              </a:rPr>
              <a:t> </a:t>
            </a:r>
            <a:r>
              <a:rPr lang="en-US" dirty="0"/>
              <a:t>Analytical 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http://www.56.com/u32/v_OTM3MTM2ODU.html</a:t>
            </a:r>
            <a:endParaRPr lang="en-US" dirty="0"/>
          </a:p>
          <a:p>
            <a:pPr lvl="1"/>
            <a:r>
              <a:rPr lang="en-US" dirty="0"/>
              <a:t>Emotional goes too far</a:t>
            </a:r>
            <a:endParaRPr lang="en-US" dirty="0"/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5C7EE1-DFFA-4275-BC15-03F63508087A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属于这一类型的功能，都和上文提到的“核 心需求”有关。例如，词典软件收录的词汇 和例句的数量，查询的速度，等等。一系列 的研究认为，产品还有其他类型的功能（或 者属性），不同类型的功能，或者同一种类 型的功能处于不同程度的时候，它们的提高 对用户满意度的提高贡献也不一样。例如 词典软件不能死锁或意外退出（产品的稳定 性），它和用户满意度的关系，应该是应该 是图</a:t>
            </a:r>
            <a:r>
              <a:rPr lang="en-US" altLang="zh-CN" dirty="0"/>
              <a:t>8-11 </a:t>
            </a:r>
            <a:r>
              <a:rPr lang="zh-CN" altLang="en-US" dirty="0"/>
              <a:t>所示的曲线。满足这个基本需求 的功能，或属性也叫卫生属性（</a:t>
            </a:r>
            <a:r>
              <a:rPr lang="en-US" altLang="zh-CN" dirty="0"/>
              <a:t>Hygiene</a:t>
            </a:r>
            <a:r>
              <a:rPr lang="zh-CN" altLang="en-US" dirty="0"/>
              <a:t>），</a:t>
            </a:r>
            <a:endParaRPr lang="zh-CN" altLang="en-US" dirty="0"/>
          </a:p>
          <a:p>
            <a:endParaRPr lang="en-US" dirty="0"/>
          </a:p>
          <a:p>
            <a:r>
              <a:rPr lang="zh-CN" altLang="en-US" dirty="0"/>
              <a:t>例如你的蟹粉小笼包店卫生比较差，吃客当 然会抱怨，并且不会再来。当饭店达到一 定的卫生水平后，吃客会停止抱怨卫生问 题；但是当你继续投资卫生达到最高级，顾 客的好感也并不会有线性的提高，因为顾 客来店的目的是吃饭，不是享受超过“足够 好”水平的卫生条件。一个小吃店的卫生水 平特别高，能让这个小吃店获得五颗星的评 价么？一个词典</a:t>
            </a:r>
            <a:r>
              <a:rPr lang="en-US" altLang="zh-CN" dirty="0"/>
              <a:t>App </a:t>
            </a:r>
            <a:r>
              <a:rPr lang="zh-CN" altLang="en-US" dirty="0"/>
              <a:t>的闪退率是行业最好 水平，几乎就没有闪退，这能让用户给这个 </a:t>
            </a:r>
            <a:r>
              <a:rPr lang="en-US" altLang="zh-CN" dirty="0"/>
              <a:t>App </a:t>
            </a:r>
            <a:r>
              <a:rPr lang="zh-CN" altLang="en-US" dirty="0"/>
              <a:t>评五星级么？未必。用户的感觉是，如 果这类功能没达到要求，那么评分肯定是三 星以下。</a:t>
            </a:r>
            <a:endParaRPr lang="zh-CN" altLang="en-US" dirty="0"/>
          </a:p>
          <a:p>
            <a:endParaRPr lang="en-US" dirty="0"/>
          </a:p>
          <a:p>
            <a:r>
              <a:rPr lang="zh-CN" altLang="en-US" dirty="0"/>
              <a:t>软件产品的服务质量需求</a:t>
            </a:r>
            <a:r>
              <a:rPr lang="en-US" altLang="zh-CN" dirty="0"/>
              <a:t>(</a:t>
            </a:r>
            <a:r>
              <a:rPr lang="en-US" dirty="0"/>
              <a:t>Quality of Service) </a:t>
            </a:r>
            <a:r>
              <a:rPr lang="zh-CN" altLang="en-US" dirty="0"/>
              <a:t>就大多属于此类，它们的英语词汇都以 </a:t>
            </a:r>
            <a:r>
              <a:rPr lang="en-US" altLang="zh-CN" dirty="0"/>
              <a:t>-</a:t>
            </a:r>
            <a:r>
              <a:rPr lang="en-US" dirty="0" err="1"/>
              <a:t>bility</a:t>
            </a:r>
            <a:r>
              <a:rPr lang="en-US" dirty="0"/>
              <a:t> </a:t>
            </a:r>
            <a:r>
              <a:rPr lang="zh-CN" altLang="en-US" dirty="0"/>
              <a:t>结尾（</a:t>
            </a:r>
            <a:r>
              <a:rPr lang="en-US" dirty="0"/>
              <a:t>Stability, Usability, Accessibility）</a:t>
            </a:r>
            <a:endParaRPr lang="en-US" dirty="0"/>
          </a:p>
          <a:p>
            <a:endParaRPr lang="en-US" dirty="0"/>
          </a:p>
          <a:p>
            <a:r>
              <a:rPr lang="zh-CN" altLang="en-US" dirty="0"/>
              <a:t>还有一种是让用户惊喜（</a:t>
            </a:r>
            <a:r>
              <a:rPr lang="en-US" altLang="zh-CN" dirty="0"/>
              <a:t>delighter</a:t>
            </a:r>
            <a:r>
              <a:rPr lang="zh-CN" altLang="en-US" dirty="0"/>
              <a:t>） 功能， 这些功能一旦出现（尽管质量不是太好）， 就能给用户满意度带来正面的帮助，随着此 类功能质量的提高，用户会非常满意这个产 品。用户可能会因为这样的功能而给这个 </a:t>
            </a:r>
            <a:r>
              <a:rPr lang="en-US" altLang="zh-CN" dirty="0"/>
              <a:t>App </a:t>
            </a:r>
            <a:r>
              <a:rPr lang="zh-CN" altLang="en-US" dirty="0"/>
              <a:t>打高分，这类功能和用户满意度的关系 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随着时间的推移，这几类功能也会发生变化，例如手机的多点触摸曾经是“惊喜”的功能，后 来是所有厂家竞争的核心功能，再后来已经是最基本的功能了，不支持多点触摸的手机还有人 买么？读者还可以回顾一下这几年的词典应用和手机导航应用，它们的三种类型的功能是否在 逐渐变化中？</a:t>
            </a:r>
            <a:endParaRPr lang="zh-CN" altLang="en-US" dirty="0"/>
          </a:p>
          <a:p>
            <a:r>
              <a:rPr lang="zh-CN" altLang="en-US" dirty="0"/>
              <a:t>一个极端的例子是，如果你对产品的全部投资都集中在“最基本功能”，那么产品的平均分不 会超过</a:t>
            </a:r>
            <a:r>
              <a:rPr lang="en-US" altLang="zh-CN" dirty="0"/>
              <a:t>3 </a:t>
            </a:r>
            <a:r>
              <a:rPr lang="zh-CN" altLang="en-US" dirty="0"/>
              <a:t>分。</a:t>
            </a:r>
            <a:endParaRPr lang="zh-CN" altLang="en-US" dirty="0"/>
          </a:p>
          <a:p>
            <a:endParaRPr lang="en-US" altLang="zh-CN" dirty="0"/>
          </a:p>
          <a:p>
            <a:endParaRPr lang="en-US" dirty="0"/>
          </a:p>
          <a:p>
            <a:r>
              <a:rPr lang="en-US" dirty="0"/>
              <a:t> 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5C7EE1-DFFA-4275-BC15-03F63508087A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&lt;</a:t>
            </a:r>
            <a:r>
              <a:rPr lang="zh-CN" altLang="en-US" dirty="0"/>
              <a:t>情深深雨蒙蒙</a:t>
            </a:r>
            <a:r>
              <a:rPr lang="en-US" altLang="zh-CN" dirty="0"/>
              <a:t>&gt;</a:t>
            </a:r>
            <a:r>
              <a:rPr lang="zh-CN" altLang="en-US" dirty="0"/>
              <a:t>，第四十一集</a:t>
            </a:r>
            <a:endParaRPr lang="en-US" altLang="zh-CN" dirty="0"/>
          </a:p>
          <a:p>
            <a:r>
              <a:rPr lang="zh-CN" altLang="en-US" dirty="0"/>
              <a:t>书桓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B9D14E1-6E7D-40D5-8A45-128BDC88FEA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62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r>
              <a:rPr lang="en-US" altLang="zh-CN"/>
              <a:t>Gf</a:t>
            </a:r>
            <a:r>
              <a:rPr lang="zh-CN" altLang="en-US"/>
              <a:t> </a:t>
            </a:r>
            <a:r>
              <a:rPr lang="en-US" altLang="zh-CN"/>
              <a:t>might as an extra hour to prepare herself</a:t>
            </a:r>
            <a:endParaRPr lang="en-US"/>
          </a:p>
        </p:txBody>
      </p:sp>
      <p:sp>
        <p:nvSpPr>
          <p:cNvPr id="2662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A591558E-95A9-45FF-98F6-6056503D85C3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C7EE1-DFFA-4275-BC15-03F63508087A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最后大家的估计收敛到一个大家都比较满意的精度数值。于是这个练习就结束了。注意，大家 不必太拘泥于精度，根据这个题目的情况，用月做单位即可。不必争论到底会用</a:t>
            </a:r>
            <a:r>
              <a:rPr lang="en-US" altLang="zh-CN" dirty="0"/>
              <a:t>1002 </a:t>
            </a:r>
            <a:r>
              <a:rPr lang="zh-CN" altLang="en-US" dirty="0"/>
              <a:t>天还是 </a:t>
            </a:r>
            <a:r>
              <a:rPr lang="en-US" altLang="zh-CN" dirty="0"/>
              <a:t>1003</a:t>
            </a:r>
            <a:r>
              <a:rPr lang="zh-CN" altLang="en-US" dirty="0"/>
              <a:t>天。</a:t>
            </a:r>
            <a:endParaRPr lang="zh-CN" altLang="en-US" dirty="0"/>
          </a:p>
          <a:p>
            <a:r>
              <a:rPr lang="zh-CN" altLang="en-US" dirty="0"/>
              <a:t>主持人要记住在每一轮的讨论中探询数值背后的假设。另外，要推动数值收敛，这要求大家的 假设（也就是用户需求分析）也要收敛，不要天马行空。在每一轮的讨论中，估计值的上界和 下界要不断接近。</a:t>
            </a:r>
            <a:endParaRPr lang="zh-CN" altLang="en-US" dirty="0"/>
          </a:p>
          <a:p>
            <a:r>
              <a:rPr lang="zh-CN" altLang="en-US" dirty="0"/>
              <a:t>最后得到的估计数值也许和某人最初提出的数值很接近</a:t>
            </a:r>
            <a:r>
              <a:rPr lang="en-US" altLang="zh-CN" dirty="0"/>
              <a:t>, </a:t>
            </a:r>
            <a:r>
              <a:rPr lang="zh-CN" altLang="en-US" dirty="0"/>
              <a:t>但是这意义并不大，因为最后达成的 假设也许和最初的假设大相径庭。</a:t>
            </a:r>
            <a:r>
              <a:rPr lang="en-US" altLang="zh-CN" dirty="0"/>
              <a:t>Wideband Delphi</a:t>
            </a:r>
            <a:r>
              <a:rPr lang="zh-CN" altLang="en-US" dirty="0"/>
              <a:t>估计法的目的不是比谁的第一轮估计猜得 准，而是在较短的时间内让团队充分沟通，交换意见。</a:t>
            </a:r>
            <a:endParaRPr lang="zh-CN" alt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C7EE1-DFFA-4275-BC15-03F63508087A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从结果出发，把各种功能列出来。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C7EE1-DFFA-4275-BC15-03F63508087A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这是亚马逊的做法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4B2AA0-9F6B-4C37-94B8-7F10ECE2E35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书上都有例子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B9D14E1-6E7D-40D5-8A45-128BDC88FEA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书上都有例子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B9D14E1-6E7D-40D5-8A45-128BDC88FEA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1. </a:t>
            </a:r>
            <a:r>
              <a:rPr lang="zh-CN" altLang="en-US" dirty="0"/>
              <a:t>对产品功能性的需求：要求产品必须实现某些功能。例如，学校的选课软件只允许有学生 身份的用户浏览并选择课程，同时要求学生选择某一门课时必须要满足“先修课”的要求， 等等。 </a:t>
            </a:r>
            <a:r>
              <a:rPr lang="en-US" altLang="zh-CN" dirty="0"/>
              <a:t>2. </a:t>
            </a:r>
            <a:r>
              <a:rPr lang="zh-CN" altLang="en-US" dirty="0"/>
              <a:t>对产品开发过程的需求：要求软件的开发流程必须满足某些约束条件，例如，开发过程必 须产生某种类型的文档，必须在某个时间点达到某个状态，必须对源代码施以某种约束（安 全性核查、代码版权核查、代码规范和支持文档的核查）。 </a:t>
            </a:r>
            <a:r>
              <a:rPr lang="en-US" altLang="zh-CN" dirty="0"/>
              <a:t>3. </a:t>
            </a:r>
            <a:r>
              <a:rPr lang="zh-CN" altLang="en-US" dirty="0"/>
              <a:t>非功能性需求：这也叫“服务质量需求”（</a:t>
            </a:r>
            <a:r>
              <a:rPr lang="en-US" altLang="zh-CN" dirty="0"/>
              <a:t>Quality of Service Requirement</a:t>
            </a:r>
            <a:r>
              <a:rPr lang="zh-CN" altLang="en-US" dirty="0"/>
              <a:t>），例如，股 票交易系统必须在一定时间内返回用户查询结果（它对时间的要求要比“科技文献检索” 网站要高），火车票购票系统、大学选课软件必须能支持一定数量的用户同时访问，等等。 </a:t>
            </a:r>
            <a:r>
              <a:rPr lang="en-US" altLang="zh-CN" dirty="0"/>
              <a:t>4. </a:t>
            </a:r>
            <a:r>
              <a:rPr lang="zh-CN" altLang="en-US" dirty="0"/>
              <a:t>综合需求：有些需求并不是单单一个软件模块就能满足，例如，“购物网站必须在</a:t>
            </a:r>
            <a:r>
              <a:rPr lang="en-US" altLang="zh-CN" dirty="0"/>
              <a:t>24</a:t>
            </a:r>
            <a:r>
              <a:rPr lang="zh-CN" altLang="en-US" dirty="0"/>
              <a:t>小 时内把货物发送到用户手中”，这个需求牵涉到软件系统、货物派送系统、送货部门、监 控系统等不同部门的功能和执行能力。</a:t>
            </a:r>
            <a:endParaRPr lang="zh-CN" altLang="en-US" dirty="0"/>
          </a:p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B9D14E1-6E7D-40D5-8A45-128BDC88FEA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Source</a:t>
            </a:r>
            <a:r>
              <a:rPr lang="zh-CN" altLang="en-US" dirty="0"/>
              <a:t>：</a:t>
            </a:r>
            <a:r>
              <a:rPr lang="en-US" altLang="zh-CN" dirty="0"/>
              <a:t>https://www.nngroup.com/articles/diary-studies/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4B2AA0-9F6B-4C37-94B8-7F10ECE2E35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来源： </a:t>
            </a:r>
            <a:r>
              <a:rPr lang="en-US" altLang="zh-CN" dirty="0"/>
              <a:t>www.cnblogs.com/meng-meng/archive/2011/11/14/2248589.html</a:t>
            </a:r>
            <a:endParaRPr lang="en-US" altLang="zh-CN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4B2AA0-9F6B-4C37-94B8-7F10ECE2E35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dirty="0">
                <a:latin typeface="+mn-ea"/>
              </a:rPr>
              <a:t>世界上能访问用户数据</a:t>
            </a:r>
            <a:r>
              <a:rPr lang="en-US" altLang="zh-CN" dirty="0">
                <a:latin typeface="+mn-ea"/>
              </a:rPr>
              <a:t>, </a:t>
            </a:r>
            <a:r>
              <a:rPr lang="zh-CN" altLang="en-US" dirty="0">
                <a:latin typeface="+mn-ea"/>
              </a:rPr>
              <a:t>并根据数据做分析和改进的公司</a:t>
            </a:r>
            <a:r>
              <a:rPr lang="en-US" altLang="zh-CN" dirty="0">
                <a:latin typeface="+mn-ea"/>
              </a:rPr>
              <a:t>, </a:t>
            </a:r>
            <a:r>
              <a:rPr lang="zh-CN" altLang="en-US" dirty="0">
                <a:latin typeface="+mn-ea"/>
              </a:rPr>
              <a:t>大概 </a:t>
            </a:r>
            <a:r>
              <a:rPr lang="en-US" altLang="zh-CN" dirty="0">
                <a:latin typeface="+mn-ea"/>
              </a:rPr>
              <a:t>Google </a:t>
            </a:r>
            <a:r>
              <a:rPr lang="zh-CN" altLang="en-US" dirty="0">
                <a:latin typeface="+mn-ea"/>
              </a:rPr>
              <a:t>是其中翘楚</a:t>
            </a:r>
            <a:r>
              <a:rPr lang="en-US" altLang="zh-CN" dirty="0">
                <a:latin typeface="+mn-ea"/>
              </a:rPr>
              <a:t>, </a:t>
            </a:r>
            <a:r>
              <a:rPr lang="zh-CN" altLang="en-US" dirty="0">
                <a:latin typeface="+mn-ea"/>
              </a:rPr>
              <a:t>这种 </a:t>
            </a:r>
            <a:r>
              <a:rPr lang="en-US" altLang="zh-CN" dirty="0">
                <a:latin typeface="+mn-ea"/>
              </a:rPr>
              <a:t>data-centric </a:t>
            </a:r>
            <a:r>
              <a:rPr lang="zh-CN" altLang="en-US" dirty="0">
                <a:latin typeface="+mn-ea"/>
              </a:rPr>
              <a:t>的做法做过了头</a:t>
            </a:r>
            <a:r>
              <a:rPr lang="en-US" altLang="zh-CN" dirty="0">
                <a:latin typeface="+mn-ea"/>
              </a:rPr>
              <a:t>, </a:t>
            </a:r>
            <a:r>
              <a:rPr lang="zh-CN" altLang="en-US" dirty="0">
                <a:latin typeface="+mn-ea"/>
              </a:rPr>
              <a:t>也有悲剧发生</a:t>
            </a:r>
            <a:r>
              <a:rPr lang="en-US" altLang="zh-CN" dirty="0">
                <a:latin typeface="+mn-ea"/>
              </a:rPr>
              <a:t>:</a:t>
            </a:r>
            <a:endParaRPr lang="en-US" altLang="zh-CN" dirty="0">
              <a:latin typeface="+mn-ea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B9D14E1-6E7D-40D5-8A45-128BDC88FEA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你不能说我会</a:t>
            </a:r>
            <a:r>
              <a:rPr lang="en-US" altLang="zh-CN" dirty="0"/>
              <a:t>C++</a:t>
            </a:r>
            <a:r>
              <a:rPr lang="zh-CN" altLang="en-US" dirty="0"/>
              <a:t>，所以我一定可以写好这个软件。你得有独特的办法，例如，有人脸识别技 术，会做超大规模的数据处理。</a:t>
            </a:r>
            <a:endParaRPr lang="zh-CN" altLang="en-US" dirty="0"/>
          </a:p>
          <a:p>
            <a:r>
              <a:rPr lang="zh-CN" altLang="en-US" dirty="0"/>
              <a:t>这些招数不光是技术上的，也可以是商业模式上的（例如，我们第一个做众包的服务）、地域 的（例如，我们对本市的公交线路很熟）、人脉的（例如，我们认识很多大学生）、行业的（例 如，我们有地图测绘行业的资质），或者是成本上的（例如，我们能找到更便宜的资源来维护 网站）。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C7EE1-DFFA-4275-BC15-03F63508087A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  <a:endParaRPr lang="en-US" sz="8000" dirty="0">
              <a:solidFill>
                <a:schemeClr val="tx1"/>
              </a:solidFill>
              <a:effectLst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  <a:endParaRPr lang="en-US" sz="8000" dirty="0">
              <a:solidFill>
                <a:schemeClr val="tx1"/>
              </a:solidFill>
              <a:effectLst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  <a:endParaRPr lang="en-US"/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  <a:endParaRPr lang="en-US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9" Type="http://schemas.openxmlformats.org/officeDocument/2006/relationships/theme" Target="../theme/theme1.xml"/><Relationship Id="rId18" Type="http://schemas.openxmlformats.org/officeDocument/2006/relationships/image" Target="../media/image1.png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48A87A34-81AB-432B-8DAE-1953F412C126}" type="datetimeFigureOut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6D22F896-40B5-4ADD-8801-0D06FADFA095}" type="slidenum">
              <a:rPr lang="en-US" smtClean="0"/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4.png"/><Relationship Id="rId2" Type="http://schemas.openxmlformats.org/officeDocument/2006/relationships/tags" Target="../tags/tag1.xml"/><Relationship Id="rId1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image" Target="../media/image23.jpeg"/><Relationship Id="rId8" Type="http://schemas.openxmlformats.org/officeDocument/2006/relationships/image" Target="../media/image22.jpeg"/><Relationship Id="rId7" Type="http://schemas.openxmlformats.org/officeDocument/2006/relationships/image" Target="../media/image21.jpeg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4" Type="http://schemas.openxmlformats.org/officeDocument/2006/relationships/image" Target="../media/image18.jpeg"/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24.png"/><Relationship Id="rId1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1" Type="http://schemas.openxmlformats.org/officeDocument/2006/relationships/image" Target="../media/image22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1" Type="http://schemas.openxmlformats.org/officeDocument/2006/relationships/image" Target="../media/image19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1" Type="http://schemas.openxmlformats.org/officeDocument/2006/relationships/image" Target="../media/image23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6.png"/><Relationship Id="rId2" Type="http://schemas.openxmlformats.org/officeDocument/2006/relationships/image" Target="../media/image18.jpeg"/><Relationship Id="rId1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0.jpeg"/><Relationship Id="rId1" Type="http://schemas.openxmlformats.org/officeDocument/2006/relationships/hyperlink" Target="https://mp.weixin.qq.com/s?__biz=MzU5ODU1Mjg5Nw==&amp;mid=2247492378&amp;idx=4&amp;sn=c1c9c40e971698f1b894a9d2d38cbc35&amp;chksm=fe40db34c93752220f0a774a69376b4b7196255faf31c6354b7f4c29d415d7f7a7c9b5b5e27c&amp;mpshare=1&amp;scene=1&amp;srcid=0131rVTBVPShdm7VHbJsb7JM#rd&#13;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7.jpeg"/><Relationship Id="rId2" Type="http://schemas.openxmlformats.org/officeDocument/2006/relationships/image" Target="../media/image16.png"/><Relationship Id="rId1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1.png"/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3.jpeg"/><Relationship Id="rId2" Type="http://schemas.openxmlformats.org/officeDocument/2006/relationships/image" Target="../media/image32.png"/><Relationship Id="rId1" Type="http://schemas.openxmlformats.org/officeDocument/2006/relationships/image" Target="../media/image1.pn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5.jpeg"/><Relationship Id="rId2" Type="http://schemas.openxmlformats.org/officeDocument/2006/relationships/image" Target="../media/image34.png"/><Relationship Id="rId1" Type="http://schemas.openxmlformats.org/officeDocument/2006/relationships/image" Target="../media/image1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6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7.png"/><Relationship Id="rId1" Type="http://schemas.openxmlformats.org/officeDocument/2006/relationships/image" Target="../media/image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8.png"/></Relationships>
</file>

<file path=ppt/slides/_rels/slide4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4.xml"/><Relationship Id="rId6" Type="http://schemas.openxmlformats.org/officeDocument/2006/relationships/slideLayout" Target="../slideLayouts/slideLayout2.xml"/><Relationship Id="rId5" Type="http://schemas.microsoft.com/office/2007/relationships/diagramDrawing" Target="../diagrams/drawing2.xml"/><Relationship Id="rId4" Type="http://schemas.openxmlformats.org/officeDocument/2006/relationships/diagramColors" Target="../diagrams/colors2.xml"/><Relationship Id="rId3" Type="http://schemas.openxmlformats.org/officeDocument/2006/relationships/diagramQuickStyle" Target="../diagrams/quickStyle2.xml"/><Relationship Id="rId2" Type="http://schemas.openxmlformats.org/officeDocument/2006/relationships/diagramLayout" Target="../diagrams/layout2.xml"/><Relationship Id="rId1" Type="http://schemas.openxmlformats.org/officeDocument/2006/relationships/diagramData" Target="../diagrams/data2.xml"/></Relationships>
</file>

<file path=ppt/slides/_rels/slide4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2.png"/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image" Target="../media/image3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4.png"/><Relationship Id="rId1" Type="http://schemas.openxmlformats.org/officeDocument/2006/relationships/image" Target="../media/image43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5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6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800" dirty="0"/>
              <a:t>需求分析</a:t>
            </a:r>
            <a:endParaRPr lang="en-US" sz="48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80000"/>
              </a:lnSpc>
              <a:defRPr/>
            </a:pPr>
            <a:endParaRPr lang="en-US" sz="2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需求 </a:t>
            </a:r>
            <a:r>
              <a:rPr lang="en-US" altLang="zh-CN" dirty="0"/>
              <a:t>– </a:t>
            </a:r>
            <a:r>
              <a:rPr lang="zh-CN" altLang="en-US" dirty="0"/>
              <a:t>课堂互动回答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120000" y="1825625"/>
            <a:ext cx="4175900" cy="4351338"/>
          </a:xfrm>
        </p:spPr>
        <p:txBody>
          <a:bodyPr>
            <a:normAutofit/>
          </a:bodyPr>
          <a:lstStyle/>
          <a:p>
            <a:r>
              <a:rPr lang="zh-CN" altLang="en-US" dirty="0"/>
              <a:t>获取和引导需求</a:t>
            </a:r>
            <a:endParaRPr lang="en-US" altLang="zh-CN" dirty="0"/>
          </a:p>
          <a:p>
            <a:pPr lvl="1"/>
            <a:r>
              <a:rPr lang="zh-CN" altLang="en-US" dirty="0"/>
              <a:t>需求可以来自技术团队本身 </a:t>
            </a:r>
            <a:r>
              <a:rPr lang="en-US" altLang="zh-CN" dirty="0"/>
              <a:t>– </a:t>
            </a:r>
            <a:r>
              <a:rPr lang="zh-CN" altLang="en-US" dirty="0"/>
              <a:t>请举例</a:t>
            </a:r>
            <a:endParaRPr lang="en-US" altLang="zh-CN" dirty="0"/>
          </a:p>
          <a:p>
            <a:pPr lvl="1"/>
            <a:r>
              <a:rPr lang="zh-CN" altLang="en-US" dirty="0"/>
              <a:t>需求来自 </a:t>
            </a:r>
            <a:r>
              <a:rPr lang="en-US" altLang="zh-CN" dirty="0"/>
              <a:t>– </a:t>
            </a:r>
            <a:r>
              <a:rPr lang="zh-CN" altLang="en-US" dirty="0"/>
              <a:t>要更好地了解用户需求 </a:t>
            </a:r>
            <a:r>
              <a:rPr lang="en-US" altLang="zh-CN" dirty="0"/>
              <a:t>– </a:t>
            </a:r>
            <a:r>
              <a:rPr lang="zh-CN" altLang="en-US" dirty="0"/>
              <a:t>请举例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572250" y="1690688"/>
            <a:ext cx="465455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来自技术团队本身</a:t>
            </a:r>
            <a:r>
              <a:rPr lang="zh-CN" altLang="en-US" dirty="0"/>
              <a:t>，</a:t>
            </a:r>
            <a:endParaRPr lang="en-US" altLang="zh-CN" dirty="0"/>
          </a:p>
          <a:p>
            <a:r>
              <a:rPr lang="zh-CN" altLang="en-US" dirty="0"/>
              <a:t>包括代码的迁移、架构的演化、平台的变化，或者引入 新的技术、编程语言等。例如，为了提高将来的开发效率，一个手机软件团队决定引入 跨平台的语言和框架；</a:t>
            </a:r>
            <a:endParaRPr lang="en-US" altLang="zh-CN" dirty="0"/>
          </a:p>
          <a:p>
            <a:r>
              <a:rPr lang="zh-CN" altLang="en-US" dirty="0"/>
              <a:t>需要支持新 的 </a:t>
            </a:r>
            <a:r>
              <a:rPr lang="en-US" altLang="zh-CN" dirty="0"/>
              <a:t>HTTPS</a:t>
            </a:r>
            <a:r>
              <a:rPr lang="zh-CN" altLang="en-US" dirty="0"/>
              <a:t>协议；原来后台的数据服务使用了专用的数据库和专门的小型机，现在改为基 于开源技术的软件和硬件；软件前端代码需要支持某种自动测试工具，以便更有效地进 行自动测试，等等。</a:t>
            </a:r>
            <a:endParaRPr lang="zh-CN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572250" y="4895850"/>
            <a:ext cx="462915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更好地了解用户的行为和需求</a:t>
            </a:r>
            <a:r>
              <a:rPr lang="zh-CN" altLang="en-US" dirty="0"/>
              <a:t>：例如，我们要在软件的各个功能 点加上收集信息的代码，并在后台实现数据收集、整理、报告和数据挖掘（</a:t>
            </a:r>
            <a:r>
              <a:rPr lang="en-US" altLang="zh-CN" dirty="0"/>
              <a:t>Data Mining</a:t>
            </a:r>
            <a:r>
              <a:rPr lang="zh-CN" altLang="en-US" dirty="0"/>
              <a:t>） 工作。此类技术在一些公司叫作</a:t>
            </a:r>
            <a:r>
              <a:rPr lang="en-US" altLang="zh-CN" dirty="0"/>
              <a:t>Telemetry—</a:t>
            </a:r>
            <a:r>
              <a:rPr lang="zh-CN" altLang="en-US" dirty="0"/>
              <a:t>遥测技术。 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4006850" cy="1325563"/>
          </a:xfrm>
        </p:spPr>
        <p:txBody>
          <a:bodyPr/>
          <a:lstStyle/>
          <a:p>
            <a:r>
              <a:rPr lang="zh-CN" altLang="en-US" dirty="0"/>
              <a:t>需求的分类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120000" y="1825625"/>
            <a:ext cx="4347350" cy="4351338"/>
          </a:xfrm>
        </p:spPr>
        <p:txBody>
          <a:bodyPr/>
          <a:lstStyle/>
          <a:p>
            <a:r>
              <a:rPr lang="zh-CN" altLang="en-US" dirty="0"/>
              <a:t>需求的分类 </a:t>
            </a:r>
            <a:r>
              <a:rPr lang="en-US" altLang="zh-CN" dirty="0"/>
              <a:t>- </a:t>
            </a:r>
            <a:r>
              <a:rPr lang="zh-CN" altLang="en-US" dirty="0"/>
              <a:t>举出具体例子</a:t>
            </a:r>
            <a:endParaRPr lang="en-US" altLang="zh-CN" dirty="0"/>
          </a:p>
          <a:p>
            <a:pPr lvl="1"/>
            <a:r>
              <a:rPr lang="zh-CN" altLang="en-US" dirty="0"/>
              <a:t>对产品功能的需求</a:t>
            </a:r>
            <a:endParaRPr lang="en-US" altLang="zh-CN" dirty="0"/>
          </a:p>
          <a:p>
            <a:pPr lvl="1"/>
            <a:r>
              <a:rPr lang="zh-CN" altLang="en-US" dirty="0"/>
              <a:t>对产品开发过程的需求</a:t>
            </a:r>
            <a:endParaRPr lang="en-US" altLang="zh-CN" dirty="0"/>
          </a:p>
          <a:p>
            <a:pPr lvl="1"/>
            <a:r>
              <a:rPr lang="zh-CN" altLang="en-US" dirty="0"/>
              <a:t>服务质量需求</a:t>
            </a:r>
            <a:endParaRPr lang="en-US" altLang="zh-CN" dirty="0"/>
          </a:p>
          <a:p>
            <a:pPr lvl="1"/>
            <a:r>
              <a:rPr lang="zh-CN" altLang="en-US" dirty="0"/>
              <a:t>综合需求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026150" y="1779687"/>
            <a:ext cx="5692775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zh-CN" altLang="en-US" dirty="0"/>
              <a:t>对产品功能性的需求</a:t>
            </a:r>
            <a:r>
              <a:rPr lang="zh-CN" altLang="en-US" dirty="0">
                <a:sym typeface="Wingdings" panose="05000000000000000000" pitchFamily="2" charset="2"/>
              </a:rPr>
              <a:t>：  （略）</a:t>
            </a:r>
            <a:r>
              <a:rPr lang="zh-CN" altLang="en-US" dirty="0"/>
              <a:t> 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对产品开发过程的需求：要求软件的开发流程必须满足某些约束条件，例如，开发过程必 须产生某种类型的文档，必须在某个时间点达到某个状态，必须对源代码施以某种约束 （安全性核查、代码版权核查、代码规范和支持文档的核查）。 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非功能性需求：这也叫“服务质量需求”（</a:t>
            </a:r>
            <a:r>
              <a:rPr lang="en-US" altLang="zh-CN" dirty="0"/>
              <a:t>Quality of Service Requirement</a:t>
            </a:r>
            <a:r>
              <a:rPr lang="zh-CN" altLang="en-US" dirty="0"/>
              <a:t>），例如，股票 交易系统必须在一定时间内返回用户查询结果（它对时间的要求比“科技文献检索”网站 要高），火车票购票系统、大学选课软件必须能支持一定数量的用户同时访问，等等。 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综合需求：有些需求并不是单单一个软件模块就能满足，例如，“购物网站必须在</a:t>
            </a:r>
            <a:r>
              <a:rPr lang="en-US" altLang="zh-CN" dirty="0"/>
              <a:t>24</a:t>
            </a:r>
            <a:r>
              <a:rPr lang="zh-CN" altLang="en-US" dirty="0"/>
              <a:t>小时 内把货物发送到用户手中”，这个需求牵涉到软件系统、货物派送系统、送货部门、监控 系统等不同部门的功能和执行能力。</a:t>
            </a:r>
            <a:endParaRPr lang="zh-CN" altLang="en-US" dirty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所有利益相关者都有需求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请举例说明他们不同的需求</a:t>
            </a:r>
            <a:endParaRPr lang="en-US" altLang="zh-CN" dirty="0"/>
          </a:p>
          <a:p>
            <a:pPr lvl="1"/>
            <a:r>
              <a:rPr lang="zh-CN" altLang="en-US" dirty="0"/>
              <a:t>最终用户</a:t>
            </a:r>
            <a:endParaRPr lang="en-US" altLang="zh-CN" dirty="0"/>
          </a:p>
          <a:p>
            <a:pPr lvl="1"/>
            <a:r>
              <a:rPr lang="zh-CN" altLang="en-US" dirty="0"/>
              <a:t>顾客 </a:t>
            </a:r>
            <a:r>
              <a:rPr lang="en-US" altLang="zh-CN" dirty="0"/>
              <a:t>(</a:t>
            </a:r>
            <a:r>
              <a:rPr lang="zh-CN" altLang="en-US" dirty="0"/>
              <a:t>决定购买的客户</a:t>
            </a:r>
            <a:r>
              <a:rPr lang="en-US" altLang="zh-CN" dirty="0"/>
              <a:t>)</a:t>
            </a:r>
            <a:endParaRPr lang="en-US" altLang="zh-CN" dirty="0"/>
          </a:p>
          <a:p>
            <a:pPr lvl="1"/>
            <a:r>
              <a:rPr lang="zh-CN" altLang="en-US" dirty="0"/>
              <a:t>市场分析者</a:t>
            </a:r>
            <a:endParaRPr lang="en-US" altLang="zh-CN" dirty="0"/>
          </a:p>
          <a:p>
            <a:pPr lvl="1"/>
            <a:r>
              <a:rPr lang="zh-CN" altLang="en-US" dirty="0"/>
              <a:t>监管机构</a:t>
            </a:r>
            <a:endParaRPr lang="en-US" altLang="zh-CN" dirty="0"/>
          </a:p>
          <a:p>
            <a:pPr lvl="1"/>
            <a:r>
              <a:rPr lang="zh-CN" altLang="en-US" dirty="0"/>
              <a:t>软件工程师</a:t>
            </a:r>
            <a:endParaRPr 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用户有多种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18745" indent="0">
              <a:lnSpc>
                <a:spcPct val="110000"/>
              </a:lnSpc>
              <a:buNone/>
            </a:pPr>
            <a:r>
              <a:rPr lang="zh-CN" altLang="en-US" dirty="0"/>
              <a:t>很多人假设评价软件的就是购买软件的，就是使用软件的，但是未必</a:t>
            </a:r>
            <a:r>
              <a:rPr lang="en-US" altLang="zh-CN" dirty="0"/>
              <a:t>:</a:t>
            </a:r>
            <a:endParaRPr lang="en-US" altLang="zh-CN" dirty="0"/>
          </a:p>
          <a:p>
            <a:pPr>
              <a:lnSpc>
                <a:spcPct val="110000"/>
              </a:lnSpc>
            </a:pPr>
            <a:r>
              <a:rPr lang="en-US" altLang="zh-CN" dirty="0"/>
              <a:t>a) </a:t>
            </a:r>
            <a:r>
              <a:rPr lang="zh-CN" altLang="en-US" dirty="0"/>
              <a:t>你要写一个中学生学习英语的软件，你找谁去做用户调研</a:t>
            </a:r>
            <a:r>
              <a:rPr lang="en-US" altLang="zh-CN" dirty="0"/>
              <a:t>? </a:t>
            </a:r>
            <a:endParaRPr lang="en-US" altLang="zh-CN" dirty="0"/>
          </a:p>
          <a:p>
            <a:pPr lvl="1">
              <a:lnSpc>
                <a:spcPct val="110000"/>
              </a:lnSpc>
            </a:pPr>
            <a:r>
              <a:rPr lang="zh-CN" altLang="en-US" sz="1300" dirty="0"/>
              <a:t>中学生 </a:t>
            </a:r>
            <a:r>
              <a:rPr lang="en-US" altLang="zh-CN" sz="1300" dirty="0"/>
              <a:t>- </a:t>
            </a:r>
            <a:r>
              <a:rPr lang="zh-CN" altLang="en-US" sz="1300" dirty="0"/>
              <a:t>最终用户 </a:t>
            </a:r>
            <a:endParaRPr lang="en-US" altLang="zh-CN" sz="1300" dirty="0"/>
          </a:p>
          <a:p>
            <a:pPr lvl="1">
              <a:lnSpc>
                <a:spcPct val="110000"/>
              </a:lnSpc>
            </a:pPr>
            <a:r>
              <a:rPr lang="zh-CN" altLang="en-US" sz="1300" dirty="0"/>
              <a:t>家长 </a:t>
            </a:r>
            <a:r>
              <a:rPr lang="en-US" altLang="zh-CN" sz="1300" dirty="0"/>
              <a:t>- </a:t>
            </a:r>
            <a:r>
              <a:rPr lang="zh-CN" altLang="en-US" sz="1300" dirty="0"/>
              <a:t>他们是要掏钱的人，他们不会每天都用软件，有些人都不太会英语，但是他们也有需求 </a:t>
            </a:r>
            <a:endParaRPr lang="en-US" altLang="zh-CN" sz="1300" dirty="0"/>
          </a:p>
          <a:p>
            <a:pPr lvl="1">
              <a:lnSpc>
                <a:spcPct val="110000"/>
              </a:lnSpc>
            </a:pPr>
            <a:r>
              <a:rPr lang="zh-CN" altLang="en-US" sz="1300" dirty="0"/>
              <a:t>学校老师 </a:t>
            </a:r>
            <a:r>
              <a:rPr lang="en-US" altLang="zh-CN" sz="1300" dirty="0"/>
              <a:t>- </a:t>
            </a:r>
            <a:r>
              <a:rPr lang="zh-CN" altLang="en-US" sz="1300" dirty="0"/>
              <a:t>他们是有巨大影响力的人，他们说不定立下一道规矩，我们班级就用某某软件</a:t>
            </a:r>
            <a:r>
              <a:rPr lang="en-US" altLang="zh-CN" sz="1300" dirty="0"/>
              <a:t>!  </a:t>
            </a:r>
            <a:endParaRPr lang="en-US" altLang="zh-CN" sz="1300" dirty="0"/>
          </a:p>
          <a:p>
            <a:pPr>
              <a:lnSpc>
                <a:spcPct val="110000"/>
              </a:lnSpc>
            </a:pPr>
            <a:r>
              <a:rPr lang="en-US" altLang="zh-CN" dirty="0"/>
              <a:t>b) </a:t>
            </a:r>
            <a:r>
              <a:rPr lang="zh-CN" altLang="en-US" dirty="0"/>
              <a:t>你要写一个企业管理软件</a:t>
            </a:r>
            <a:r>
              <a:rPr lang="en-US" altLang="zh-CN" dirty="0"/>
              <a:t>, </a:t>
            </a:r>
            <a:r>
              <a:rPr lang="zh-CN" altLang="en-US" dirty="0"/>
              <a:t>你要找谁去做用户调研</a:t>
            </a:r>
            <a:r>
              <a:rPr lang="en-US" altLang="zh-CN" dirty="0"/>
              <a:t>? </a:t>
            </a:r>
            <a:endParaRPr lang="en-US" altLang="zh-CN" dirty="0"/>
          </a:p>
          <a:p>
            <a:pPr>
              <a:lnSpc>
                <a:spcPct val="110000"/>
              </a:lnSpc>
            </a:pPr>
            <a:endParaRPr lang="en-US" altLang="zh-CN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dirty="0">
                <a:sym typeface="+mn-ea"/>
              </a:rPr>
              <a:t>获取用户需求 </a:t>
            </a:r>
            <a:r>
              <a:rPr lang="en-US" altLang="zh-CN" dirty="0">
                <a:sym typeface="+mn-ea"/>
              </a:rPr>
              <a:t>– </a:t>
            </a:r>
            <a:r>
              <a:rPr lang="zh-CN" altLang="en-US" dirty="0">
                <a:sym typeface="+mn-ea"/>
              </a:rPr>
              <a:t>用户调研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p>
            <a:r>
              <a:rPr lang="zh-CN" altLang="en-US"/>
              <a:t>用户最需要的 &gt;  </a:t>
            </a:r>
            <a:endParaRPr lang="zh-CN" altLang="en-US"/>
          </a:p>
          <a:p>
            <a:r>
              <a:rPr lang="zh-CN" altLang="en-US"/>
              <a:t>    用户表达出来的 &gt;</a:t>
            </a:r>
            <a:endParaRPr lang="zh-CN" altLang="en-US"/>
          </a:p>
          <a:p>
            <a:r>
              <a:rPr lang="zh-CN" altLang="en-US"/>
              <a:t>        软件团队能理解的 (老板/PM) + 团队的商业目标 &gt;</a:t>
            </a:r>
            <a:endParaRPr lang="zh-CN" altLang="en-US"/>
          </a:p>
          <a:p>
            <a:r>
              <a:rPr lang="zh-CN" altLang="en-US"/>
              <a:t>            软件团队成员具体表达出来的 (PM 写 spec) &gt;</a:t>
            </a:r>
            <a:endParaRPr lang="zh-CN" altLang="en-US"/>
          </a:p>
          <a:p>
            <a:r>
              <a:rPr lang="zh-CN" altLang="en-US"/>
              <a:t>                在各种约束条件下, 具体执行表达出来的 (dev 写代码) &gt;</a:t>
            </a:r>
            <a:endParaRPr lang="zh-CN" altLang="en-US"/>
          </a:p>
          <a:p>
            <a:r>
              <a:rPr lang="zh-CN" altLang="en-US"/>
              <a:t>                    验证通过的 (Test) &gt;</a:t>
            </a:r>
            <a:endParaRPr lang="zh-CN" altLang="en-US"/>
          </a:p>
          <a:p>
            <a:r>
              <a:rPr lang="zh-CN" altLang="en-US"/>
              <a:t>                        通过各种渠道告诉目标用户 (发布/推广) &gt;</a:t>
            </a:r>
            <a:endParaRPr lang="zh-CN" altLang="en-US"/>
          </a:p>
          <a:p>
            <a:r>
              <a:rPr lang="zh-CN" altLang="en-US"/>
              <a:t>                            用户终于能用上了，但是他们不满意 &gt;</a:t>
            </a:r>
            <a:endParaRPr lang="zh-CN" alt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获取用户需求 </a:t>
            </a:r>
            <a:r>
              <a:rPr lang="en-US" altLang="zh-CN" dirty="0"/>
              <a:t>– </a:t>
            </a:r>
            <a:r>
              <a:rPr lang="zh-CN" altLang="en-US" dirty="0"/>
              <a:t>用户调研</a:t>
            </a:r>
            <a:endParaRPr 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874908" y="1778636"/>
            <a:ext cx="4290284" cy="462597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475740" y="1778635"/>
            <a:ext cx="1914525" cy="159067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475740" y="3651885"/>
            <a:ext cx="2720975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 这就是用户要的, 用户表达出来了么, 软件团队理解了么, 执行了么, 用户满意么?</a:t>
            </a:r>
            <a:endParaRPr lang="zh-CN" alt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types of user study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焦点小组 </a:t>
            </a:r>
            <a:r>
              <a:rPr lang="en-US" dirty="0"/>
              <a:t>Focus Groups</a:t>
            </a:r>
            <a:endParaRPr lang="en-US" dirty="0"/>
          </a:p>
          <a:p>
            <a:r>
              <a:rPr lang="zh-CN" altLang="en-US" dirty="0"/>
              <a:t>卡片分类 </a:t>
            </a:r>
            <a:r>
              <a:rPr lang="en-US" dirty="0"/>
              <a:t>Card sorting</a:t>
            </a:r>
            <a:endParaRPr lang="en-US" dirty="0"/>
          </a:p>
          <a:p>
            <a:r>
              <a:rPr lang="zh-CN" altLang="en-US" dirty="0"/>
              <a:t>用户问卷调查 </a:t>
            </a:r>
            <a:r>
              <a:rPr lang="en-US" dirty="0"/>
              <a:t>Surveys</a:t>
            </a:r>
            <a:endParaRPr lang="en-US" dirty="0"/>
          </a:p>
          <a:p>
            <a:r>
              <a:rPr lang="zh-CN" altLang="en-US" dirty="0"/>
              <a:t>人类学调查</a:t>
            </a:r>
            <a:r>
              <a:rPr lang="en-US" dirty="0"/>
              <a:t>Ethnographic Studies</a:t>
            </a:r>
            <a:endParaRPr lang="en-US" dirty="0"/>
          </a:p>
          <a:p>
            <a:r>
              <a:rPr lang="zh-CN" altLang="en-US" dirty="0"/>
              <a:t>快速原型调研 </a:t>
            </a:r>
            <a:r>
              <a:rPr lang="en-US" altLang="zh-CN" dirty="0"/>
              <a:t>Quick</a:t>
            </a:r>
            <a:r>
              <a:rPr lang="en-US" dirty="0"/>
              <a:t> Prototype Studies</a:t>
            </a:r>
            <a:endParaRPr lang="en-US" dirty="0"/>
          </a:p>
          <a:p>
            <a:r>
              <a:rPr lang="zh-CN" altLang="en-US" dirty="0"/>
              <a:t>日志调研 </a:t>
            </a:r>
            <a:r>
              <a:rPr lang="en-US" dirty="0"/>
              <a:t>Diary Studies</a:t>
            </a:r>
            <a:endParaRPr lang="en-US" dirty="0"/>
          </a:p>
          <a:p>
            <a:r>
              <a:rPr lang="zh-CN" altLang="en-US" dirty="0"/>
              <a:t>深入面谈 </a:t>
            </a:r>
            <a:r>
              <a:rPr lang="en-US" dirty="0"/>
              <a:t>In-depth </a:t>
            </a:r>
            <a:r>
              <a:rPr lang="en-US" altLang="zh-CN" dirty="0"/>
              <a:t>Interview</a:t>
            </a:r>
            <a:endParaRPr lang="en-US" altLang="zh-CN" dirty="0"/>
          </a:p>
          <a:p>
            <a:r>
              <a:rPr lang="en-US" altLang="zh-CN" dirty="0"/>
              <a:t>A/B </a:t>
            </a:r>
            <a:r>
              <a:rPr lang="zh-CN" altLang="en-US" dirty="0"/>
              <a:t>测试</a:t>
            </a:r>
            <a:endParaRPr 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调研方法</a:t>
            </a:r>
            <a:endParaRPr lang="en-US" dirty="0"/>
          </a:p>
        </p:txBody>
      </p:sp>
      <p:grpSp>
        <p:nvGrpSpPr>
          <p:cNvPr id="4" name="Group 18"/>
          <p:cNvGrpSpPr/>
          <p:nvPr/>
        </p:nvGrpSpPr>
        <p:grpSpPr bwMode="auto">
          <a:xfrm>
            <a:off x="3516137" y="3643038"/>
            <a:ext cx="1542882" cy="1016259"/>
            <a:chOff x="592496" y="3311665"/>
            <a:chExt cx="2229867" cy="1525747"/>
          </a:xfrm>
        </p:grpSpPr>
        <p:pic>
          <p:nvPicPr>
            <p:cNvPr id="5" name="Picture 5"/>
            <p:cNvPicPr>
              <a:picLocks noChangeAspect="1" noChangeArrowheads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5460" y="3311665"/>
              <a:ext cx="2226903" cy="1456696"/>
            </a:xfrm>
            <a:prstGeom prst="roundRect">
              <a:avLst>
                <a:gd name="adj" fmla="val 5048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outerShdw blurRad="127000" algn="ctr" rotWithShape="0">
                <a:prstClr val="black">
                  <a:alpha val="50000"/>
                </a:prstClr>
              </a:outerShdw>
            </a:effectLst>
          </p:spPr>
        </p:pic>
        <p:sp>
          <p:nvSpPr>
            <p:cNvPr id="6" name="TextBox 5"/>
            <p:cNvSpPr txBox="1"/>
            <p:nvPr/>
          </p:nvSpPr>
          <p:spPr>
            <a:xfrm>
              <a:off x="592496" y="4393818"/>
              <a:ext cx="2227448" cy="443594"/>
            </a:xfrm>
            <a:prstGeom prst="rect">
              <a:avLst/>
            </a:prstGeom>
            <a:solidFill>
              <a:srgbClr val="000000">
                <a:alpha val="80000"/>
              </a:srgbClr>
            </a:solidFill>
            <a:ln>
              <a:noFill/>
            </a:ln>
            <a:effectLst/>
          </p:spPr>
          <p:txBody>
            <a:bodyPr lIns="0" tIns="27432" rIns="0" bIns="13716">
              <a:spAutoFit/>
            </a:bodyPr>
            <a:lstStyle>
              <a:defPPr>
                <a:defRPr lang="en-US"/>
              </a:defPPr>
              <a:lvl1pPr indent="0" algn="ctr">
                <a:lnSpc>
                  <a:spcPct val="90000"/>
                </a:lnSpc>
                <a:spcBef>
                  <a:spcPct val="20000"/>
                </a:spcBef>
                <a:buSzPct val="90000"/>
                <a:buFontTx/>
                <a:buNone/>
                <a:defRPr sz="1400">
                  <a:gradFill>
                    <a:gsLst>
                      <a:gs pos="0">
                        <a:schemeClr val="tx2"/>
                      </a:gs>
                      <a:gs pos="86000">
                        <a:schemeClr val="tx2"/>
                      </a:gs>
                    </a:gsLst>
                    <a:lin ang="5400000" scaled="0"/>
                  </a:gradFill>
                  <a:effectLst>
                    <a:outerShdw blurRad="127000" algn="ctr" rotWithShape="0">
                      <a:srgbClr val="000000"/>
                    </a:outerShdw>
                  </a:effectLst>
                </a:defRPr>
              </a:lvl1pPr>
              <a:lvl2pPr marL="855980" indent="-395605">
                <a:lnSpc>
                  <a:spcPct val="90000"/>
                </a:lnSpc>
                <a:spcBef>
                  <a:spcPct val="20000"/>
                </a:spcBef>
                <a:buSzPct val="90000"/>
                <a:buFontTx/>
                <a:buBlip>
                  <a:blip r:embed="rId2"/>
                </a:buBlip>
                <a:defRPr sz="2800">
                  <a:gradFill>
                    <a:gsLst>
                      <a:gs pos="0">
                        <a:schemeClr val="tx1"/>
                      </a:gs>
                      <a:gs pos="86000">
                        <a:schemeClr val="tx1"/>
                      </a:gs>
                    </a:gsLst>
                    <a:lin ang="5400000" scaled="0"/>
                  </a:gradFill>
                </a:defRPr>
              </a:lvl2pPr>
              <a:lvl3pPr marL="1259205" indent="-403225">
                <a:lnSpc>
                  <a:spcPct val="90000"/>
                </a:lnSpc>
                <a:spcBef>
                  <a:spcPct val="20000"/>
                </a:spcBef>
                <a:buSzPct val="90000"/>
                <a:buFontTx/>
                <a:buBlip>
                  <a:blip r:embed="rId2"/>
                </a:buBlip>
                <a:defRPr sz="2400">
                  <a:gradFill>
                    <a:gsLst>
                      <a:gs pos="0">
                        <a:schemeClr val="tx1"/>
                      </a:gs>
                      <a:gs pos="86000">
                        <a:schemeClr val="tx1"/>
                      </a:gs>
                    </a:gsLst>
                    <a:lin ang="5400000" scaled="0"/>
                  </a:gradFill>
                </a:defRPr>
              </a:lvl3pPr>
              <a:lvl4pPr marL="1605280" indent="-346075">
                <a:lnSpc>
                  <a:spcPct val="90000"/>
                </a:lnSpc>
                <a:spcBef>
                  <a:spcPct val="20000"/>
                </a:spcBef>
                <a:buSzPct val="90000"/>
                <a:buFontTx/>
                <a:buBlip>
                  <a:blip r:embed="rId2"/>
                </a:buBlip>
                <a:defRPr sz="2000">
                  <a:gradFill>
                    <a:gsLst>
                      <a:gs pos="0">
                        <a:schemeClr val="tx1"/>
                      </a:gs>
                      <a:gs pos="86000">
                        <a:schemeClr val="tx1"/>
                      </a:gs>
                    </a:gsLst>
                    <a:lin ang="5400000" scaled="0"/>
                  </a:gradFill>
                </a:defRPr>
              </a:lvl4pPr>
              <a:lvl5pPr marL="1941830" indent="-336550">
                <a:lnSpc>
                  <a:spcPct val="90000"/>
                </a:lnSpc>
                <a:spcBef>
                  <a:spcPct val="20000"/>
                </a:spcBef>
                <a:buSzPct val="90000"/>
                <a:buFontTx/>
                <a:buBlip>
                  <a:blip r:embed="rId2"/>
                </a:buBlip>
                <a:defRPr sz="2000">
                  <a:gradFill>
                    <a:gsLst>
                      <a:gs pos="0">
                        <a:schemeClr val="tx1"/>
                      </a:gs>
                      <a:gs pos="86000">
                        <a:schemeClr val="tx1"/>
                      </a:gs>
                    </a:gsLst>
                    <a:lin ang="5400000" scaled="0"/>
                  </a:gradFill>
                </a:defRPr>
              </a:lvl5pPr>
              <a:lvl6pPr marL="25146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/>
              </a:lvl6pPr>
              <a:lvl7pPr marL="29718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/>
              </a:lvl7pPr>
              <a:lvl8pPr marL="3429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/>
              </a:lvl8pPr>
              <a:lvl9pPr marL="38862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/>
              </a:lvl9pPr>
            </a:lstStyle>
            <a:p>
              <a:pPr>
                <a:defRPr/>
              </a:pPr>
              <a:r>
                <a:rPr lang="en-US" sz="825" dirty="0">
                  <a:solidFill>
                    <a:srgbClr val="DDDDDD">
                      <a:lumMod val="40000"/>
                      <a:lumOff val="60000"/>
                    </a:srgbClr>
                  </a:solidFill>
                  <a:latin typeface="Segoe"/>
                </a:rPr>
                <a:t>Surveys</a:t>
              </a:r>
              <a:endParaRPr lang="en-US" sz="825" dirty="0">
                <a:solidFill>
                  <a:srgbClr val="DDDDDD">
                    <a:lumMod val="40000"/>
                    <a:lumOff val="60000"/>
                  </a:srgbClr>
                </a:solidFill>
                <a:latin typeface="Segoe"/>
              </a:endParaRPr>
            </a:p>
            <a:p>
              <a:pPr>
                <a:defRPr/>
              </a:pPr>
              <a:r>
                <a:rPr lang="zh-CN" altLang="en-US" sz="825" dirty="0">
                  <a:solidFill>
                    <a:srgbClr val="DDDDDD">
                      <a:lumMod val="40000"/>
                      <a:lumOff val="60000"/>
                    </a:srgbClr>
                  </a:solidFill>
                  <a:latin typeface="Segoe"/>
                </a:rPr>
                <a:t>调查问卷</a:t>
              </a:r>
              <a:endParaRPr lang="en-US" sz="1050" dirty="0">
                <a:solidFill>
                  <a:srgbClr val="DDDDDD">
                    <a:lumMod val="40000"/>
                    <a:lumOff val="60000"/>
                  </a:srgbClr>
                </a:solidFill>
                <a:latin typeface="Segoe"/>
              </a:endParaRPr>
            </a:p>
          </p:txBody>
        </p:sp>
      </p:grpSp>
      <p:grpSp>
        <p:nvGrpSpPr>
          <p:cNvPr id="7" name="Group 30"/>
          <p:cNvGrpSpPr/>
          <p:nvPr/>
        </p:nvGrpSpPr>
        <p:grpSpPr bwMode="auto">
          <a:xfrm>
            <a:off x="3501069" y="4829287"/>
            <a:ext cx="1565486" cy="881476"/>
            <a:chOff x="1960749" y="5022947"/>
            <a:chExt cx="2100874" cy="1584939"/>
          </a:xfrm>
        </p:grpSpPr>
        <p:pic>
          <p:nvPicPr>
            <p:cNvPr id="8" name="Picture 6" descr="C:\Users\xiyuan\Pictures\1276068552638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63062" y="5022947"/>
              <a:ext cx="2089289" cy="1566967"/>
            </a:xfrm>
            <a:prstGeom prst="roundRect">
              <a:avLst>
                <a:gd name="adj" fmla="val 5048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outerShdw blurRad="127000" algn="ctr" rotWithShape="0">
                <a:prstClr val="black">
                  <a:alpha val="50000"/>
                </a:prstClr>
              </a:outerShdw>
            </a:effectLst>
          </p:spPr>
        </p:pic>
        <p:sp>
          <p:nvSpPr>
            <p:cNvPr id="9" name="TextBox 8"/>
            <p:cNvSpPr txBox="1"/>
            <p:nvPr/>
          </p:nvSpPr>
          <p:spPr>
            <a:xfrm>
              <a:off x="1960749" y="6076623"/>
              <a:ext cx="2100874" cy="531263"/>
            </a:xfrm>
            <a:prstGeom prst="rect">
              <a:avLst/>
            </a:prstGeom>
            <a:solidFill>
              <a:srgbClr val="000000">
                <a:alpha val="80000"/>
              </a:srgbClr>
            </a:solidFill>
            <a:ln>
              <a:noFill/>
            </a:ln>
            <a:effectLst/>
          </p:spPr>
          <p:txBody>
            <a:bodyPr lIns="0" tIns="27432" rIns="0" bIns="13716">
              <a:spAutoFit/>
            </a:bodyPr>
            <a:lstStyle>
              <a:defPPr>
                <a:defRPr lang="en-US"/>
              </a:defPPr>
              <a:lvl1pPr indent="0" algn="ctr">
                <a:lnSpc>
                  <a:spcPct val="90000"/>
                </a:lnSpc>
                <a:spcBef>
                  <a:spcPct val="20000"/>
                </a:spcBef>
                <a:buSzPct val="90000"/>
                <a:buFontTx/>
                <a:buNone/>
                <a:defRPr>
                  <a:gradFill>
                    <a:gsLst>
                      <a:gs pos="0">
                        <a:schemeClr val="tx1"/>
                      </a:gs>
                      <a:gs pos="86000">
                        <a:schemeClr val="tx1"/>
                      </a:gs>
                    </a:gsLst>
                    <a:lin ang="5400000" scaled="0"/>
                  </a:gradFill>
                </a:defRPr>
              </a:lvl1pPr>
              <a:lvl2pPr marL="855980" indent="-395605">
                <a:lnSpc>
                  <a:spcPct val="90000"/>
                </a:lnSpc>
                <a:spcBef>
                  <a:spcPct val="20000"/>
                </a:spcBef>
                <a:buSzPct val="90000"/>
                <a:buFontTx/>
                <a:buBlip>
                  <a:blip r:embed="rId2"/>
                </a:buBlip>
                <a:defRPr sz="2800">
                  <a:gradFill>
                    <a:gsLst>
                      <a:gs pos="0">
                        <a:schemeClr val="tx1"/>
                      </a:gs>
                      <a:gs pos="86000">
                        <a:schemeClr val="tx1"/>
                      </a:gs>
                    </a:gsLst>
                    <a:lin ang="5400000" scaled="0"/>
                  </a:gradFill>
                </a:defRPr>
              </a:lvl2pPr>
              <a:lvl3pPr marL="1259205" indent="-403225">
                <a:lnSpc>
                  <a:spcPct val="90000"/>
                </a:lnSpc>
                <a:spcBef>
                  <a:spcPct val="20000"/>
                </a:spcBef>
                <a:buSzPct val="90000"/>
                <a:buFontTx/>
                <a:buBlip>
                  <a:blip r:embed="rId2"/>
                </a:buBlip>
                <a:defRPr sz="2400">
                  <a:gradFill>
                    <a:gsLst>
                      <a:gs pos="0">
                        <a:schemeClr val="tx1"/>
                      </a:gs>
                      <a:gs pos="86000">
                        <a:schemeClr val="tx1"/>
                      </a:gs>
                    </a:gsLst>
                    <a:lin ang="5400000" scaled="0"/>
                  </a:gradFill>
                </a:defRPr>
              </a:lvl3pPr>
              <a:lvl4pPr marL="1605280" indent="-346075">
                <a:lnSpc>
                  <a:spcPct val="90000"/>
                </a:lnSpc>
                <a:spcBef>
                  <a:spcPct val="20000"/>
                </a:spcBef>
                <a:buSzPct val="90000"/>
                <a:buFontTx/>
                <a:buBlip>
                  <a:blip r:embed="rId2"/>
                </a:buBlip>
                <a:defRPr sz="2000">
                  <a:gradFill>
                    <a:gsLst>
                      <a:gs pos="0">
                        <a:schemeClr val="tx1"/>
                      </a:gs>
                      <a:gs pos="86000">
                        <a:schemeClr val="tx1"/>
                      </a:gs>
                    </a:gsLst>
                    <a:lin ang="5400000" scaled="0"/>
                  </a:gradFill>
                </a:defRPr>
              </a:lvl4pPr>
              <a:lvl5pPr marL="1941830" indent="-336550">
                <a:lnSpc>
                  <a:spcPct val="90000"/>
                </a:lnSpc>
                <a:spcBef>
                  <a:spcPct val="20000"/>
                </a:spcBef>
                <a:buSzPct val="90000"/>
                <a:buFontTx/>
                <a:buBlip>
                  <a:blip r:embed="rId2"/>
                </a:buBlip>
                <a:defRPr sz="2000">
                  <a:gradFill>
                    <a:gsLst>
                      <a:gs pos="0">
                        <a:schemeClr val="tx1"/>
                      </a:gs>
                      <a:gs pos="86000">
                        <a:schemeClr val="tx1"/>
                      </a:gs>
                    </a:gsLst>
                    <a:lin ang="5400000" scaled="0"/>
                  </a:gradFill>
                </a:defRPr>
              </a:lvl5pPr>
              <a:lvl6pPr marL="25146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/>
              </a:lvl6pPr>
              <a:lvl7pPr marL="29718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/>
              </a:lvl7pPr>
              <a:lvl8pPr marL="3429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/>
              </a:lvl8pPr>
              <a:lvl9pPr marL="38862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/>
              </a:lvl9pPr>
            </a:lstStyle>
            <a:p>
              <a:pPr>
                <a:defRPr/>
              </a:pPr>
              <a:r>
                <a:rPr lang="en-US" sz="825" dirty="0">
                  <a:solidFill>
                    <a:srgbClr val="DDDDDD">
                      <a:lumMod val="40000"/>
                      <a:lumOff val="60000"/>
                    </a:srgbClr>
                  </a:solidFill>
                  <a:effectLst>
                    <a:outerShdw blurRad="127000" algn="ctr" rotWithShape="0">
                      <a:srgbClr val="000000"/>
                    </a:outerShdw>
                  </a:effectLst>
                  <a:latin typeface="Segoe"/>
                </a:rPr>
                <a:t>Paper Prototype Studies </a:t>
              </a:r>
              <a:endParaRPr lang="en-US" sz="825" dirty="0">
                <a:solidFill>
                  <a:srgbClr val="DDDDDD">
                    <a:lumMod val="40000"/>
                    <a:lumOff val="60000"/>
                  </a:srgbClr>
                </a:solidFill>
                <a:effectLst>
                  <a:outerShdw blurRad="127000" algn="ctr" rotWithShape="0">
                    <a:srgbClr val="000000"/>
                  </a:outerShdw>
                </a:effectLst>
                <a:latin typeface="Segoe"/>
              </a:endParaRPr>
            </a:p>
            <a:p>
              <a:pPr>
                <a:defRPr/>
              </a:pPr>
              <a:r>
                <a:rPr lang="zh-CN" altLang="en-US" sz="825" dirty="0">
                  <a:solidFill>
                    <a:srgbClr val="DDDDDD">
                      <a:lumMod val="40000"/>
                      <a:lumOff val="60000"/>
                    </a:srgbClr>
                  </a:solidFill>
                  <a:effectLst>
                    <a:outerShdw blurRad="127000" algn="ctr" rotWithShape="0">
                      <a:srgbClr val="000000"/>
                    </a:outerShdw>
                  </a:effectLst>
                  <a:latin typeface="Segoe"/>
                </a:rPr>
                <a:t>纸上模型研究</a:t>
              </a:r>
              <a:endParaRPr lang="en-US" sz="1050" dirty="0">
                <a:solidFill>
                  <a:srgbClr val="DDDDDD">
                    <a:lumMod val="40000"/>
                    <a:lumOff val="60000"/>
                  </a:srgbClr>
                </a:solidFill>
                <a:effectLst>
                  <a:outerShdw blurRad="127000" algn="ctr" rotWithShape="0">
                    <a:srgbClr val="000000"/>
                  </a:outerShdw>
                </a:effectLst>
                <a:latin typeface="Segoe"/>
              </a:endParaRPr>
            </a:p>
          </p:txBody>
        </p:sp>
      </p:grpSp>
      <p:grpSp>
        <p:nvGrpSpPr>
          <p:cNvPr id="10" name="Group 33"/>
          <p:cNvGrpSpPr/>
          <p:nvPr/>
        </p:nvGrpSpPr>
        <p:grpSpPr bwMode="auto">
          <a:xfrm>
            <a:off x="5384675" y="4849385"/>
            <a:ext cx="1598135" cy="976077"/>
            <a:chOff x="4152231" y="4986241"/>
            <a:chExt cx="1968479" cy="1880655"/>
          </a:xfrm>
        </p:grpSpPr>
        <p:pic>
          <p:nvPicPr>
            <p:cNvPr id="11" name="Picture 7" descr="C:\Users\xiyuan\Pictures\SO-FO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52231" y="4986241"/>
              <a:ext cx="1968479" cy="1640402"/>
            </a:xfrm>
            <a:prstGeom prst="roundRect">
              <a:avLst>
                <a:gd name="adj" fmla="val 5048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outerShdw blurRad="127000" algn="ctr" rotWithShape="0">
                <a:prstClr val="black">
                  <a:alpha val="50000"/>
                </a:prstClr>
              </a:outerShdw>
            </a:effectLst>
          </p:spPr>
        </p:pic>
        <p:sp>
          <p:nvSpPr>
            <p:cNvPr id="12" name="TextBox 11"/>
            <p:cNvSpPr txBox="1"/>
            <p:nvPr/>
          </p:nvSpPr>
          <p:spPr>
            <a:xfrm>
              <a:off x="4152231" y="6297607"/>
              <a:ext cx="1968479" cy="569289"/>
            </a:xfrm>
            <a:prstGeom prst="rect">
              <a:avLst/>
            </a:prstGeom>
            <a:solidFill>
              <a:srgbClr val="000000">
                <a:alpha val="80000"/>
              </a:srgbClr>
            </a:solidFill>
            <a:ln>
              <a:noFill/>
            </a:ln>
            <a:effectLst/>
          </p:spPr>
          <p:txBody>
            <a:bodyPr lIns="0" tIns="27432" rIns="0" bIns="13716">
              <a:spAutoFit/>
            </a:bodyPr>
            <a:lstStyle>
              <a:defPPr>
                <a:defRPr lang="en-US"/>
              </a:defPPr>
              <a:lvl1pPr indent="0" algn="ctr">
                <a:lnSpc>
                  <a:spcPct val="90000"/>
                </a:lnSpc>
                <a:spcBef>
                  <a:spcPct val="20000"/>
                </a:spcBef>
                <a:buSzPct val="90000"/>
                <a:buFontTx/>
                <a:buNone/>
                <a:defRPr>
                  <a:gradFill>
                    <a:gsLst>
                      <a:gs pos="0">
                        <a:schemeClr val="tx1"/>
                      </a:gs>
                      <a:gs pos="86000">
                        <a:schemeClr val="tx1"/>
                      </a:gs>
                    </a:gsLst>
                    <a:lin ang="5400000" scaled="0"/>
                  </a:gradFill>
                </a:defRPr>
              </a:lvl1pPr>
              <a:lvl2pPr marL="855980" indent="-395605">
                <a:lnSpc>
                  <a:spcPct val="90000"/>
                </a:lnSpc>
                <a:spcBef>
                  <a:spcPct val="20000"/>
                </a:spcBef>
                <a:buSzPct val="90000"/>
                <a:buFontTx/>
                <a:buBlip>
                  <a:blip r:embed="rId2"/>
                </a:buBlip>
                <a:defRPr sz="2800">
                  <a:gradFill>
                    <a:gsLst>
                      <a:gs pos="0">
                        <a:schemeClr val="tx1"/>
                      </a:gs>
                      <a:gs pos="86000">
                        <a:schemeClr val="tx1"/>
                      </a:gs>
                    </a:gsLst>
                    <a:lin ang="5400000" scaled="0"/>
                  </a:gradFill>
                </a:defRPr>
              </a:lvl2pPr>
              <a:lvl3pPr marL="1259205" indent="-403225">
                <a:lnSpc>
                  <a:spcPct val="90000"/>
                </a:lnSpc>
                <a:spcBef>
                  <a:spcPct val="20000"/>
                </a:spcBef>
                <a:buSzPct val="90000"/>
                <a:buFontTx/>
                <a:buBlip>
                  <a:blip r:embed="rId2"/>
                </a:buBlip>
                <a:defRPr sz="2400">
                  <a:gradFill>
                    <a:gsLst>
                      <a:gs pos="0">
                        <a:schemeClr val="tx1"/>
                      </a:gs>
                      <a:gs pos="86000">
                        <a:schemeClr val="tx1"/>
                      </a:gs>
                    </a:gsLst>
                    <a:lin ang="5400000" scaled="0"/>
                  </a:gradFill>
                </a:defRPr>
              </a:lvl3pPr>
              <a:lvl4pPr marL="1605280" indent="-346075">
                <a:lnSpc>
                  <a:spcPct val="90000"/>
                </a:lnSpc>
                <a:spcBef>
                  <a:spcPct val="20000"/>
                </a:spcBef>
                <a:buSzPct val="90000"/>
                <a:buFontTx/>
                <a:buBlip>
                  <a:blip r:embed="rId2"/>
                </a:buBlip>
                <a:defRPr sz="2000">
                  <a:gradFill>
                    <a:gsLst>
                      <a:gs pos="0">
                        <a:schemeClr val="tx1"/>
                      </a:gs>
                      <a:gs pos="86000">
                        <a:schemeClr val="tx1"/>
                      </a:gs>
                    </a:gsLst>
                    <a:lin ang="5400000" scaled="0"/>
                  </a:gradFill>
                </a:defRPr>
              </a:lvl4pPr>
              <a:lvl5pPr marL="1941830" indent="-336550">
                <a:lnSpc>
                  <a:spcPct val="90000"/>
                </a:lnSpc>
                <a:spcBef>
                  <a:spcPct val="20000"/>
                </a:spcBef>
                <a:buSzPct val="90000"/>
                <a:buFontTx/>
                <a:buBlip>
                  <a:blip r:embed="rId2"/>
                </a:buBlip>
                <a:defRPr sz="2000">
                  <a:gradFill>
                    <a:gsLst>
                      <a:gs pos="0">
                        <a:schemeClr val="tx1"/>
                      </a:gs>
                      <a:gs pos="86000">
                        <a:schemeClr val="tx1"/>
                      </a:gs>
                    </a:gsLst>
                    <a:lin ang="5400000" scaled="0"/>
                  </a:gradFill>
                </a:defRPr>
              </a:lvl5pPr>
              <a:lvl6pPr marL="25146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/>
              </a:lvl6pPr>
              <a:lvl7pPr marL="29718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/>
              </a:lvl7pPr>
              <a:lvl8pPr marL="3429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/>
              </a:lvl8pPr>
              <a:lvl9pPr marL="38862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/>
              </a:lvl9pPr>
            </a:lstStyle>
            <a:p>
              <a:pPr>
                <a:defRPr/>
              </a:pPr>
              <a:r>
                <a:rPr lang="en-US" sz="825" dirty="0">
                  <a:solidFill>
                    <a:srgbClr val="DDDDDD">
                      <a:lumMod val="40000"/>
                      <a:lumOff val="60000"/>
                    </a:srgbClr>
                  </a:solidFill>
                  <a:effectLst>
                    <a:outerShdw blurRad="127000" algn="ctr" rotWithShape="0">
                      <a:srgbClr val="000000"/>
                    </a:outerShdw>
                  </a:effectLst>
                  <a:latin typeface="Segoe"/>
                </a:rPr>
                <a:t>Diary Studies</a:t>
              </a:r>
              <a:endParaRPr lang="en-US" sz="825" dirty="0">
                <a:solidFill>
                  <a:srgbClr val="DDDDDD">
                    <a:lumMod val="40000"/>
                    <a:lumOff val="60000"/>
                  </a:srgbClr>
                </a:solidFill>
                <a:effectLst>
                  <a:outerShdw blurRad="127000" algn="ctr" rotWithShape="0">
                    <a:srgbClr val="000000"/>
                  </a:outerShdw>
                </a:effectLst>
                <a:latin typeface="Segoe"/>
              </a:endParaRPr>
            </a:p>
            <a:p>
              <a:pPr>
                <a:defRPr/>
              </a:pPr>
              <a:r>
                <a:rPr lang="zh-CN" altLang="en-US" sz="825" dirty="0">
                  <a:solidFill>
                    <a:srgbClr val="DDDDDD">
                      <a:lumMod val="40000"/>
                      <a:lumOff val="60000"/>
                    </a:srgbClr>
                  </a:solidFill>
                  <a:effectLst>
                    <a:outerShdw blurRad="127000" algn="ctr" rotWithShape="0">
                      <a:srgbClr val="000000"/>
                    </a:outerShdw>
                  </a:effectLst>
                  <a:latin typeface="Segoe"/>
                </a:rPr>
                <a:t>日志调研</a:t>
              </a:r>
              <a:endParaRPr lang="en-US" sz="1050" dirty="0">
                <a:solidFill>
                  <a:srgbClr val="DDDDDD">
                    <a:lumMod val="40000"/>
                    <a:lumOff val="60000"/>
                  </a:srgbClr>
                </a:solidFill>
                <a:effectLst>
                  <a:outerShdw blurRad="127000" algn="ctr" rotWithShape="0">
                    <a:srgbClr val="000000"/>
                  </a:outerShdw>
                </a:effectLst>
                <a:latin typeface="Segoe"/>
              </a:endParaRPr>
            </a:p>
          </p:txBody>
        </p:sp>
      </p:grpSp>
      <p:grpSp>
        <p:nvGrpSpPr>
          <p:cNvPr id="13" name="Group 36"/>
          <p:cNvGrpSpPr/>
          <p:nvPr/>
        </p:nvGrpSpPr>
        <p:grpSpPr bwMode="auto">
          <a:xfrm>
            <a:off x="7324904" y="3643038"/>
            <a:ext cx="1534511" cy="1026306"/>
            <a:chOff x="6484396" y="4768362"/>
            <a:chExt cx="1871663" cy="1333741"/>
          </a:xfrm>
        </p:grpSpPr>
        <p:pic>
          <p:nvPicPr>
            <p:cNvPr id="14" name="Picture 8" descr="C:\Users\xiyuan\Pictures\istock_000004875971xsmall-dybde.jp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84396" y="4768362"/>
              <a:ext cx="1871663" cy="1242420"/>
            </a:xfrm>
            <a:prstGeom prst="roundRect">
              <a:avLst>
                <a:gd name="adj" fmla="val 5048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outerShdw blurRad="127000" algn="ctr" rotWithShape="0">
                <a:prstClr val="black">
                  <a:alpha val="50000"/>
                </a:prstClr>
              </a:outerShdw>
            </a:effectLst>
          </p:spPr>
        </p:pic>
        <p:sp>
          <p:nvSpPr>
            <p:cNvPr id="15" name="TextBox 14"/>
            <p:cNvSpPr txBox="1"/>
            <p:nvPr/>
          </p:nvSpPr>
          <p:spPr>
            <a:xfrm>
              <a:off x="6484396" y="5718129"/>
              <a:ext cx="1871663" cy="383974"/>
            </a:xfrm>
            <a:prstGeom prst="rect">
              <a:avLst/>
            </a:prstGeom>
            <a:solidFill>
              <a:srgbClr val="000000">
                <a:alpha val="80000"/>
              </a:srgbClr>
            </a:solidFill>
            <a:ln>
              <a:noFill/>
            </a:ln>
            <a:effectLst/>
          </p:spPr>
          <p:txBody>
            <a:bodyPr lIns="0" tIns="27432" rIns="0" bIns="13716">
              <a:spAutoFit/>
            </a:bodyPr>
            <a:lstStyle>
              <a:defPPr>
                <a:defRPr lang="en-US"/>
              </a:defPPr>
              <a:lvl1pPr indent="0" algn="ctr">
                <a:lnSpc>
                  <a:spcPct val="90000"/>
                </a:lnSpc>
                <a:spcBef>
                  <a:spcPct val="20000"/>
                </a:spcBef>
                <a:buSzPct val="90000"/>
                <a:buFontTx/>
                <a:buNone/>
                <a:defRPr>
                  <a:gradFill>
                    <a:gsLst>
                      <a:gs pos="0">
                        <a:schemeClr val="tx1"/>
                      </a:gs>
                      <a:gs pos="86000">
                        <a:schemeClr val="tx1"/>
                      </a:gs>
                    </a:gsLst>
                    <a:lin ang="5400000" scaled="0"/>
                  </a:gradFill>
                </a:defRPr>
              </a:lvl1pPr>
              <a:lvl2pPr marL="855980" indent="-395605">
                <a:lnSpc>
                  <a:spcPct val="90000"/>
                </a:lnSpc>
                <a:spcBef>
                  <a:spcPct val="20000"/>
                </a:spcBef>
                <a:buSzPct val="90000"/>
                <a:buFontTx/>
                <a:buBlip>
                  <a:blip r:embed="rId2"/>
                </a:buBlip>
                <a:defRPr sz="2800">
                  <a:gradFill>
                    <a:gsLst>
                      <a:gs pos="0">
                        <a:schemeClr val="tx1"/>
                      </a:gs>
                      <a:gs pos="86000">
                        <a:schemeClr val="tx1"/>
                      </a:gs>
                    </a:gsLst>
                    <a:lin ang="5400000" scaled="0"/>
                  </a:gradFill>
                </a:defRPr>
              </a:lvl2pPr>
              <a:lvl3pPr marL="1259205" indent="-403225">
                <a:lnSpc>
                  <a:spcPct val="90000"/>
                </a:lnSpc>
                <a:spcBef>
                  <a:spcPct val="20000"/>
                </a:spcBef>
                <a:buSzPct val="90000"/>
                <a:buFontTx/>
                <a:buBlip>
                  <a:blip r:embed="rId2"/>
                </a:buBlip>
                <a:defRPr sz="2400">
                  <a:gradFill>
                    <a:gsLst>
                      <a:gs pos="0">
                        <a:schemeClr val="tx1"/>
                      </a:gs>
                      <a:gs pos="86000">
                        <a:schemeClr val="tx1"/>
                      </a:gs>
                    </a:gsLst>
                    <a:lin ang="5400000" scaled="0"/>
                  </a:gradFill>
                </a:defRPr>
              </a:lvl3pPr>
              <a:lvl4pPr marL="1605280" indent="-346075">
                <a:lnSpc>
                  <a:spcPct val="90000"/>
                </a:lnSpc>
                <a:spcBef>
                  <a:spcPct val="20000"/>
                </a:spcBef>
                <a:buSzPct val="90000"/>
                <a:buFontTx/>
                <a:buBlip>
                  <a:blip r:embed="rId2"/>
                </a:buBlip>
                <a:defRPr sz="2000">
                  <a:gradFill>
                    <a:gsLst>
                      <a:gs pos="0">
                        <a:schemeClr val="tx1"/>
                      </a:gs>
                      <a:gs pos="86000">
                        <a:schemeClr val="tx1"/>
                      </a:gs>
                    </a:gsLst>
                    <a:lin ang="5400000" scaled="0"/>
                  </a:gradFill>
                </a:defRPr>
              </a:lvl4pPr>
              <a:lvl5pPr marL="1941830" indent="-336550">
                <a:lnSpc>
                  <a:spcPct val="90000"/>
                </a:lnSpc>
                <a:spcBef>
                  <a:spcPct val="20000"/>
                </a:spcBef>
                <a:buSzPct val="90000"/>
                <a:buFontTx/>
                <a:buBlip>
                  <a:blip r:embed="rId2"/>
                </a:buBlip>
                <a:defRPr sz="2000">
                  <a:gradFill>
                    <a:gsLst>
                      <a:gs pos="0">
                        <a:schemeClr val="tx1"/>
                      </a:gs>
                      <a:gs pos="86000">
                        <a:schemeClr val="tx1"/>
                      </a:gs>
                    </a:gsLst>
                    <a:lin ang="5400000" scaled="0"/>
                  </a:gradFill>
                </a:defRPr>
              </a:lvl5pPr>
              <a:lvl6pPr marL="25146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/>
              </a:lvl6pPr>
              <a:lvl7pPr marL="29718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/>
              </a:lvl7pPr>
              <a:lvl8pPr marL="3429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/>
              </a:lvl8pPr>
              <a:lvl9pPr marL="38862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/>
              </a:lvl9pPr>
            </a:lstStyle>
            <a:p>
              <a:pPr>
                <a:defRPr/>
              </a:pPr>
              <a:r>
                <a:rPr lang="en-US" sz="825" dirty="0">
                  <a:solidFill>
                    <a:srgbClr val="DDDDDD">
                      <a:lumMod val="40000"/>
                      <a:lumOff val="60000"/>
                    </a:srgbClr>
                  </a:solidFill>
                  <a:effectLst>
                    <a:outerShdw blurRad="127000" algn="ctr" rotWithShape="0">
                      <a:srgbClr val="000000"/>
                    </a:outerShdw>
                  </a:effectLst>
                  <a:latin typeface="Segoe"/>
                </a:rPr>
                <a:t>In-depth Interview</a:t>
              </a:r>
              <a:endParaRPr lang="en-US" sz="825" dirty="0">
                <a:solidFill>
                  <a:srgbClr val="DDDDDD">
                    <a:lumMod val="40000"/>
                    <a:lumOff val="60000"/>
                  </a:srgbClr>
                </a:solidFill>
                <a:effectLst>
                  <a:outerShdw blurRad="127000" algn="ctr" rotWithShape="0">
                    <a:srgbClr val="000000"/>
                  </a:outerShdw>
                </a:effectLst>
                <a:latin typeface="Segoe"/>
              </a:endParaRPr>
            </a:p>
            <a:p>
              <a:pPr>
                <a:defRPr/>
              </a:pPr>
              <a:r>
                <a:rPr lang="zh-CN" altLang="en-US" sz="825" dirty="0">
                  <a:solidFill>
                    <a:srgbClr val="DDDDDD">
                      <a:lumMod val="40000"/>
                      <a:lumOff val="60000"/>
                    </a:srgbClr>
                  </a:solidFill>
                  <a:effectLst>
                    <a:outerShdw blurRad="127000" algn="ctr" rotWithShape="0">
                      <a:srgbClr val="000000"/>
                    </a:outerShdw>
                  </a:effectLst>
                  <a:latin typeface="Segoe"/>
                </a:rPr>
                <a:t>深入面谈</a:t>
              </a:r>
              <a:endParaRPr lang="en-US" sz="1050" dirty="0">
                <a:solidFill>
                  <a:srgbClr val="DDDDDD">
                    <a:lumMod val="40000"/>
                    <a:lumOff val="60000"/>
                  </a:srgbClr>
                </a:solidFill>
                <a:effectLst>
                  <a:outerShdw blurRad="127000" algn="ctr" rotWithShape="0">
                    <a:srgbClr val="000000"/>
                  </a:outerShdw>
                </a:effectLst>
                <a:latin typeface="Segoe"/>
              </a:endParaRPr>
            </a:p>
          </p:txBody>
        </p:sp>
      </p:grpSp>
      <p:pic>
        <p:nvPicPr>
          <p:cNvPr id="16" name="Picture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8400" y="3615650"/>
            <a:ext cx="1521458" cy="970760"/>
          </a:xfrm>
          <a:prstGeom prst="roundRect">
            <a:avLst>
              <a:gd name="adj" fmla="val 504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grpSp>
        <p:nvGrpSpPr>
          <p:cNvPr id="17" name="Group 11"/>
          <p:cNvGrpSpPr/>
          <p:nvPr/>
        </p:nvGrpSpPr>
        <p:grpSpPr bwMode="auto">
          <a:xfrm>
            <a:off x="3465910" y="2506226"/>
            <a:ext cx="1580555" cy="1070981"/>
            <a:chOff x="595460" y="1488106"/>
            <a:chExt cx="2503425" cy="1784215"/>
          </a:xfrm>
        </p:grpSpPr>
        <p:pic>
          <p:nvPicPr>
            <p:cNvPr id="18" name="Picture 2" descr="\\teamatc\Root\Share\ATC_Studios\people\Xiaomeng\Training\UE picture\UsabilityTestDSC_1446.jp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5460" y="1488106"/>
              <a:ext cx="2503425" cy="1676400"/>
            </a:xfrm>
            <a:prstGeom prst="roundRect">
              <a:avLst>
                <a:gd name="adj" fmla="val 5048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outerShdw blurRad="127000" algn="ctr" rotWithShape="0">
                <a:prstClr val="black">
                  <a:alpha val="50000"/>
                </a:prstClr>
              </a:outerShdw>
            </a:effectLst>
          </p:spPr>
        </p:pic>
        <p:sp>
          <p:nvSpPr>
            <p:cNvPr id="19" name="TextBox 18"/>
            <p:cNvSpPr txBox="1"/>
            <p:nvPr/>
          </p:nvSpPr>
          <p:spPr>
            <a:xfrm>
              <a:off x="595460" y="2799101"/>
              <a:ext cx="2503425" cy="473220"/>
            </a:xfrm>
            <a:prstGeom prst="rect">
              <a:avLst/>
            </a:prstGeom>
            <a:solidFill>
              <a:srgbClr val="000000">
                <a:alpha val="80000"/>
              </a:srgbClr>
            </a:solidFill>
            <a:ln>
              <a:noFill/>
            </a:ln>
            <a:effectLst/>
          </p:spPr>
          <p:txBody>
            <a:bodyPr lIns="0" tIns="27432" rIns="0" bIns="13716">
              <a:spAutoFit/>
            </a:bodyPr>
            <a:lstStyle>
              <a:defPPr>
                <a:defRPr lang="en-US"/>
              </a:defPPr>
              <a:lvl1pPr indent="0" algn="ctr">
                <a:lnSpc>
                  <a:spcPct val="90000"/>
                </a:lnSpc>
                <a:spcBef>
                  <a:spcPct val="20000"/>
                </a:spcBef>
                <a:buSzPct val="90000"/>
                <a:buFontTx/>
                <a:buNone/>
                <a:defRPr>
                  <a:gradFill>
                    <a:gsLst>
                      <a:gs pos="0">
                        <a:schemeClr val="tx1"/>
                      </a:gs>
                      <a:gs pos="86000">
                        <a:schemeClr val="tx1"/>
                      </a:gs>
                    </a:gsLst>
                    <a:lin ang="5400000" scaled="0"/>
                  </a:gradFill>
                </a:defRPr>
              </a:lvl1pPr>
              <a:lvl2pPr marL="855980" indent="-395605">
                <a:lnSpc>
                  <a:spcPct val="90000"/>
                </a:lnSpc>
                <a:spcBef>
                  <a:spcPct val="20000"/>
                </a:spcBef>
                <a:buSzPct val="90000"/>
                <a:buFontTx/>
                <a:buBlip>
                  <a:blip r:embed="rId2"/>
                </a:buBlip>
                <a:defRPr sz="2800">
                  <a:gradFill>
                    <a:gsLst>
                      <a:gs pos="0">
                        <a:schemeClr val="tx1"/>
                      </a:gs>
                      <a:gs pos="86000">
                        <a:schemeClr val="tx1"/>
                      </a:gs>
                    </a:gsLst>
                    <a:lin ang="5400000" scaled="0"/>
                  </a:gradFill>
                </a:defRPr>
              </a:lvl2pPr>
              <a:lvl3pPr marL="1259205" indent="-403225">
                <a:lnSpc>
                  <a:spcPct val="90000"/>
                </a:lnSpc>
                <a:spcBef>
                  <a:spcPct val="20000"/>
                </a:spcBef>
                <a:buSzPct val="90000"/>
                <a:buFontTx/>
                <a:buBlip>
                  <a:blip r:embed="rId2"/>
                </a:buBlip>
                <a:defRPr sz="2400">
                  <a:gradFill>
                    <a:gsLst>
                      <a:gs pos="0">
                        <a:schemeClr val="tx1"/>
                      </a:gs>
                      <a:gs pos="86000">
                        <a:schemeClr val="tx1"/>
                      </a:gs>
                    </a:gsLst>
                    <a:lin ang="5400000" scaled="0"/>
                  </a:gradFill>
                </a:defRPr>
              </a:lvl3pPr>
              <a:lvl4pPr marL="1605280" indent="-346075">
                <a:lnSpc>
                  <a:spcPct val="90000"/>
                </a:lnSpc>
                <a:spcBef>
                  <a:spcPct val="20000"/>
                </a:spcBef>
                <a:buSzPct val="90000"/>
                <a:buFontTx/>
                <a:buBlip>
                  <a:blip r:embed="rId2"/>
                </a:buBlip>
                <a:defRPr sz="2000">
                  <a:gradFill>
                    <a:gsLst>
                      <a:gs pos="0">
                        <a:schemeClr val="tx1"/>
                      </a:gs>
                      <a:gs pos="86000">
                        <a:schemeClr val="tx1"/>
                      </a:gs>
                    </a:gsLst>
                    <a:lin ang="5400000" scaled="0"/>
                  </a:gradFill>
                </a:defRPr>
              </a:lvl4pPr>
              <a:lvl5pPr marL="1941830" indent="-336550">
                <a:lnSpc>
                  <a:spcPct val="90000"/>
                </a:lnSpc>
                <a:spcBef>
                  <a:spcPct val="20000"/>
                </a:spcBef>
                <a:buSzPct val="90000"/>
                <a:buFontTx/>
                <a:buBlip>
                  <a:blip r:embed="rId2"/>
                </a:buBlip>
                <a:defRPr sz="2000">
                  <a:gradFill>
                    <a:gsLst>
                      <a:gs pos="0">
                        <a:schemeClr val="tx1"/>
                      </a:gs>
                      <a:gs pos="86000">
                        <a:schemeClr val="tx1"/>
                      </a:gs>
                    </a:gsLst>
                    <a:lin ang="5400000" scaled="0"/>
                  </a:gradFill>
                </a:defRPr>
              </a:lvl5pPr>
              <a:lvl6pPr marL="25146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/>
              </a:lvl6pPr>
              <a:lvl7pPr marL="29718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/>
              </a:lvl7pPr>
              <a:lvl8pPr marL="3429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/>
              </a:lvl8pPr>
              <a:lvl9pPr marL="38862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/>
              </a:lvl9pPr>
            </a:lstStyle>
            <a:p>
              <a:pPr>
                <a:defRPr/>
              </a:pPr>
              <a:r>
                <a:rPr lang="en-US" sz="790" dirty="0">
                  <a:solidFill>
                    <a:srgbClr val="DDDDDD">
                      <a:lumMod val="40000"/>
                      <a:lumOff val="60000"/>
                    </a:srgbClr>
                  </a:solidFill>
                  <a:effectLst>
                    <a:outerShdw blurRad="127000" algn="ctr" rotWithShape="0">
                      <a:srgbClr val="000000"/>
                    </a:outerShdw>
                  </a:effectLst>
                  <a:latin typeface="Segoe"/>
                </a:rPr>
                <a:t>Usability Studies</a:t>
              </a:r>
              <a:endParaRPr lang="en-US" sz="790" dirty="0">
                <a:solidFill>
                  <a:srgbClr val="DDDDDD">
                    <a:lumMod val="40000"/>
                    <a:lumOff val="60000"/>
                  </a:srgbClr>
                </a:solidFill>
                <a:effectLst>
                  <a:outerShdw blurRad="127000" algn="ctr" rotWithShape="0">
                    <a:srgbClr val="000000"/>
                  </a:outerShdw>
                </a:effectLst>
                <a:latin typeface="Segoe"/>
              </a:endParaRPr>
            </a:p>
            <a:p>
              <a:pPr>
                <a:defRPr/>
              </a:pPr>
              <a:r>
                <a:rPr lang="zh-CN" altLang="en-US" sz="790" dirty="0">
                  <a:solidFill>
                    <a:srgbClr val="DDDDDD">
                      <a:lumMod val="40000"/>
                      <a:lumOff val="60000"/>
                    </a:srgbClr>
                  </a:solidFill>
                  <a:effectLst>
                    <a:outerShdw blurRad="127000" algn="ctr" rotWithShape="0">
                      <a:srgbClr val="000000"/>
                    </a:outerShdw>
                  </a:effectLst>
                  <a:latin typeface="Segoe"/>
                </a:rPr>
                <a:t>可用性调查</a:t>
              </a:r>
              <a:endParaRPr lang="en-US" sz="790" dirty="0">
                <a:solidFill>
                  <a:srgbClr val="DDDDDD">
                    <a:lumMod val="40000"/>
                    <a:lumOff val="60000"/>
                  </a:srgbClr>
                </a:solidFill>
                <a:effectLst>
                  <a:outerShdw blurRad="127000" algn="ctr" rotWithShape="0">
                    <a:srgbClr val="000000"/>
                  </a:outerShdw>
                </a:effectLst>
                <a:latin typeface="Segoe"/>
              </a:endParaRPr>
            </a:p>
          </p:txBody>
        </p:sp>
      </p:grpSp>
      <p:grpSp>
        <p:nvGrpSpPr>
          <p:cNvPr id="20" name="Group 14"/>
          <p:cNvGrpSpPr/>
          <p:nvPr/>
        </p:nvGrpSpPr>
        <p:grpSpPr bwMode="auto">
          <a:xfrm>
            <a:off x="5408117" y="2466041"/>
            <a:ext cx="1490141" cy="1092442"/>
            <a:chOff x="3327400" y="1360911"/>
            <a:chExt cx="2438400" cy="1784754"/>
          </a:xfrm>
        </p:grpSpPr>
        <p:pic>
          <p:nvPicPr>
            <p:cNvPr id="21" name="Picture 3" descr="\\teamatc\Root\Share\ATC_Studios\people\Xiaomeng\Training\UE picture\focusgroup.jp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27400" y="1360911"/>
              <a:ext cx="2438400" cy="1656272"/>
            </a:xfrm>
            <a:prstGeom prst="roundRect">
              <a:avLst>
                <a:gd name="adj" fmla="val 5048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outerShdw blurRad="127000" algn="ctr" rotWithShape="0">
                <a:prstClr val="black">
                  <a:alpha val="50000"/>
                </a:prstClr>
              </a:outerShdw>
            </a:effectLst>
          </p:spPr>
        </p:pic>
        <p:sp>
          <p:nvSpPr>
            <p:cNvPr id="22" name="TextBox 21"/>
            <p:cNvSpPr txBox="1"/>
            <p:nvPr/>
          </p:nvSpPr>
          <p:spPr>
            <a:xfrm>
              <a:off x="3327400" y="2662953"/>
              <a:ext cx="2438400" cy="482712"/>
            </a:xfrm>
            <a:prstGeom prst="rect">
              <a:avLst/>
            </a:prstGeom>
            <a:solidFill>
              <a:srgbClr val="000000">
                <a:alpha val="80000"/>
              </a:srgbClr>
            </a:solidFill>
            <a:ln>
              <a:noFill/>
            </a:ln>
            <a:effectLst/>
          </p:spPr>
          <p:txBody>
            <a:bodyPr lIns="0" tIns="27432" rIns="0" bIns="13716">
              <a:spAutoFit/>
            </a:bodyPr>
            <a:lstStyle>
              <a:defPPr>
                <a:defRPr lang="en-US"/>
              </a:defPPr>
              <a:lvl1pPr indent="0" algn="ctr">
                <a:lnSpc>
                  <a:spcPct val="90000"/>
                </a:lnSpc>
                <a:spcBef>
                  <a:spcPct val="20000"/>
                </a:spcBef>
                <a:buSzPct val="90000"/>
                <a:buFontTx/>
                <a:buNone/>
                <a:defRPr>
                  <a:gradFill>
                    <a:gsLst>
                      <a:gs pos="0">
                        <a:schemeClr val="tx1"/>
                      </a:gs>
                      <a:gs pos="86000">
                        <a:schemeClr val="tx1"/>
                      </a:gs>
                    </a:gsLst>
                    <a:lin ang="5400000" scaled="0"/>
                  </a:gradFill>
                </a:defRPr>
              </a:lvl1pPr>
              <a:lvl2pPr marL="855980" indent="-395605">
                <a:lnSpc>
                  <a:spcPct val="90000"/>
                </a:lnSpc>
                <a:spcBef>
                  <a:spcPct val="20000"/>
                </a:spcBef>
                <a:buSzPct val="90000"/>
                <a:buFontTx/>
                <a:buBlip>
                  <a:blip r:embed="rId2"/>
                </a:buBlip>
                <a:defRPr sz="2800">
                  <a:gradFill>
                    <a:gsLst>
                      <a:gs pos="0">
                        <a:schemeClr val="tx1"/>
                      </a:gs>
                      <a:gs pos="86000">
                        <a:schemeClr val="tx1"/>
                      </a:gs>
                    </a:gsLst>
                    <a:lin ang="5400000" scaled="0"/>
                  </a:gradFill>
                </a:defRPr>
              </a:lvl2pPr>
              <a:lvl3pPr marL="1259205" indent="-403225">
                <a:lnSpc>
                  <a:spcPct val="90000"/>
                </a:lnSpc>
                <a:spcBef>
                  <a:spcPct val="20000"/>
                </a:spcBef>
                <a:buSzPct val="90000"/>
                <a:buFontTx/>
                <a:buBlip>
                  <a:blip r:embed="rId2"/>
                </a:buBlip>
                <a:defRPr sz="2400">
                  <a:gradFill>
                    <a:gsLst>
                      <a:gs pos="0">
                        <a:schemeClr val="tx1"/>
                      </a:gs>
                      <a:gs pos="86000">
                        <a:schemeClr val="tx1"/>
                      </a:gs>
                    </a:gsLst>
                    <a:lin ang="5400000" scaled="0"/>
                  </a:gradFill>
                </a:defRPr>
              </a:lvl3pPr>
              <a:lvl4pPr marL="1605280" indent="-346075">
                <a:lnSpc>
                  <a:spcPct val="90000"/>
                </a:lnSpc>
                <a:spcBef>
                  <a:spcPct val="20000"/>
                </a:spcBef>
                <a:buSzPct val="90000"/>
                <a:buFontTx/>
                <a:buBlip>
                  <a:blip r:embed="rId2"/>
                </a:buBlip>
                <a:defRPr sz="2000">
                  <a:gradFill>
                    <a:gsLst>
                      <a:gs pos="0">
                        <a:schemeClr val="tx1"/>
                      </a:gs>
                      <a:gs pos="86000">
                        <a:schemeClr val="tx1"/>
                      </a:gs>
                    </a:gsLst>
                    <a:lin ang="5400000" scaled="0"/>
                  </a:gradFill>
                </a:defRPr>
              </a:lvl4pPr>
              <a:lvl5pPr marL="1941830" indent="-336550">
                <a:lnSpc>
                  <a:spcPct val="90000"/>
                </a:lnSpc>
                <a:spcBef>
                  <a:spcPct val="20000"/>
                </a:spcBef>
                <a:buSzPct val="90000"/>
                <a:buFontTx/>
                <a:buBlip>
                  <a:blip r:embed="rId2"/>
                </a:buBlip>
                <a:defRPr sz="2000">
                  <a:gradFill>
                    <a:gsLst>
                      <a:gs pos="0">
                        <a:schemeClr val="tx1"/>
                      </a:gs>
                      <a:gs pos="86000">
                        <a:schemeClr val="tx1"/>
                      </a:gs>
                    </a:gsLst>
                    <a:lin ang="5400000" scaled="0"/>
                  </a:gradFill>
                </a:defRPr>
              </a:lvl5pPr>
              <a:lvl6pPr marL="25146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/>
              </a:lvl6pPr>
              <a:lvl7pPr marL="29718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/>
              </a:lvl7pPr>
              <a:lvl8pPr marL="3429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/>
              </a:lvl8pPr>
              <a:lvl9pPr marL="38862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/>
              </a:lvl9pPr>
            </a:lstStyle>
            <a:p>
              <a:pPr>
                <a:defRPr/>
              </a:pPr>
              <a:r>
                <a:rPr lang="en-US" sz="825" dirty="0">
                  <a:solidFill>
                    <a:srgbClr val="DDDDDD">
                      <a:lumMod val="40000"/>
                      <a:lumOff val="60000"/>
                    </a:srgbClr>
                  </a:solidFill>
                  <a:effectLst>
                    <a:outerShdw blurRad="127000" algn="ctr" rotWithShape="0">
                      <a:srgbClr val="000000"/>
                    </a:outerShdw>
                  </a:effectLst>
                  <a:latin typeface="Segoe"/>
                </a:rPr>
                <a:t>Focus Groups</a:t>
              </a:r>
              <a:endParaRPr lang="en-US" sz="825" dirty="0">
                <a:solidFill>
                  <a:srgbClr val="DDDDDD">
                    <a:lumMod val="40000"/>
                    <a:lumOff val="60000"/>
                  </a:srgbClr>
                </a:solidFill>
                <a:effectLst>
                  <a:outerShdw blurRad="127000" algn="ctr" rotWithShape="0">
                    <a:srgbClr val="000000"/>
                  </a:outerShdw>
                </a:effectLst>
                <a:latin typeface="Segoe"/>
              </a:endParaRPr>
            </a:p>
            <a:p>
              <a:pPr>
                <a:defRPr/>
              </a:pPr>
              <a:r>
                <a:rPr lang="zh-CN" altLang="en-US" sz="825" dirty="0">
                  <a:solidFill>
                    <a:srgbClr val="DDDDDD">
                      <a:lumMod val="40000"/>
                      <a:lumOff val="60000"/>
                    </a:srgbClr>
                  </a:solidFill>
                  <a:effectLst>
                    <a:outerShdw blurRad="127000" algn="ctr" rotWithShape="0">
                      <a:srgbClr val="000000"/>
                    </a:outerShdw>
                  </a:effectLst>
                  <a:latin typeface="Segoe"/>
                </a:rPr>
                <a:t>焦点小组</a:t>
              </a:r>
              <a:endParaRPr lang="en-US" sz="825" dirty="0">
                <a:solidFill>
                  <a:srgbClr val="DDDDDD">
                    <a:lumMod val="40000"/>
                    <a:lumOff val="60000"/>
                  </a:srgbClr>
                </a:solidFill>
                <a:effectLst>
                  <a:outerShdw blurRad="127000" algn="ctr" rotWithShape="0">
                    <a:srgbClr val="000000"/>
                  </a:outerShdw>
                </a:effectLst>
                <a:latin typeface="Segoe"/>
              </a:endParaRPr>
            </a:p>
          </p:txBody>
        </p:sp>
      </p:grpSp>
      <p:grpSp>
        <p:nvGrpSpPr>
          <p:cNvPr id="23" name="Group 24"/>
          <p:cNvGrpSpPr/>
          <p:nvPr/>
        </p:nvGrpSpPr>
        <p:grpSpPr bwMode="auto">
          <a:xfrm>
            <a:off x="7371252" y="2463530"/>
            <a:ext cx="1524465" cy="1116719"/>
            <a:chOff x="6509060" y="1093915"/>
            <a:chExt cx="2395644" cy="1836167"/>
          </a:xfrm>
        </p:grpSpPr>
        <p:pic>
          <p:nvPicPr>
            <p:cNvPr id="24" name="Picture 4" descr="\\teamatc\Root\Share\ATC_Studios\people\Xiaomeng\Training\UE picture\cardsort.jpg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09060" y="1093915"/>
              <a:ext cx="2395644" cy="1656247"/>
            </a:xfrm>
            <a:prstGeom prst="roundRect">
              <a:avLst>
                <a:gd name="adj" fmla="val 5048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outerShdw blurRad="127000" algn="ctr" rotWithShape="0">
                <a:prstClr val="black">
                  <a:alpha val="50000"/>
                </a:prstClr>
              </a:outerShdw>
            </a:effectLst>
          </p:spPr>
        </p:pic>
        <p:sp>
          <p:nvSpPr>
            <p:cNvPr id="25" name="TextBox 24"/>
            <p:cNvSpPr txBox="1"/>
            <p:nvPr/>
          </p:nvSpPr>
          <p:spPr>
            <a:xfrm>
              <a:off x="6516953" y="2444262"/>
              <a:ext cx="2387751" cy="485820"/>
            </a:xfrm>
            <a:prstGeom prst="rect">
              <a:avLst/>
            </a:prstGeom>
            <a:solidFill>
              <a:srgbClr val="000000">
                <a:alpha val="80000"/>
              </a:srgbClr>
            </a:solidFill>
            <a:ln>
              <a:noFill/>
            </a:ln>
            <a:effectLst/>
          </p:spPr>
          <p:txBody>
            <a:bodyPr lIns="0" tIns="27432" rIns="0" bIns="13716">
              <a:spAutoFit/>
            </a:bodyPr>
            <a:lstStyle>
              <a:defPPr>
                <a:defRPr lang="en-US"/>
              </a:defPPr>
              <a:lvl1pPr indent="0" algn="ctr">
                <a:lnSpc>
                  <a:spcPct val="90000"/>
                </a:lnSpc>
                <a:spcBef>
                  <a:spcPct val="20000"/>
                </a:spcBef>
                <a:buSzPct val="90000"/>
                <a:buFontTx/>
                <a:buNone/>
                <a:defRPr>
                  <a:gradFill>
                    <a:gsLst>
                      <a:gs pos="0">
                        <a:schemeClr val="tx1"/>
                      </a:gs>
                      <a:gs pos="86000">
                        <a:schemeClr val="tx1"/>
                      </a:gs>
                    </a:gsLst>
                    <a:lin ang="5400000" scaled="0"/>
                  </a:gradFill>
                </a:defRPr>
              </a:lvl1pPr>
              <a:lvl2pPr marL="855980" indent="-395605">
                <a:lnSpc>
                  <a:spcPct val="90000"/>
                </a:lnSpc>
                <a:spcBef>
                  <a:spcPct val="20000"/>
                </a:spcBef>
                <a:buSzPct val="90000"/>
                <a:buFontTx/>
                <a:buBlip>
                  <a:blip r:embed="rId2"/>
                </a:buBlip>
                <a:defRPr sz="2800">
                  <a:gradFill>
                    <a:gsLst>
                      <a:gs pos="0">
                        <a:schemeClr val="tx1"/>
                      </a:gs>
                      <a:gs pos="86000">
                        <a:schemeClr val="tx1"/>
                      </a:gs>
                    </a:gsLst>
                    <a:lin ang="5400000" scaled="0"/>
                  </a:gradFill>
                </a:defRPr>
              </a:lvl2pPr>
              <a:lvl3pPr marL="1259205" indent="-403225">
                <a:lnSpc>
                  <a:spcPct val="90000"/>
                </a:lnSpc>
                <a:spcBef>
                  <a:spcPct val="20000"/>
                </a:spcBef>
                <a:buSzPct val="90000"/>
                <a:buFontTx/>
                <a:buBlip>
                  <a:blip r:embed="rId2"/>
                </a:buBlip>
                <a:defRPr sz="2400">
                  <a:gradFill>
                    <a:gsLst>
                      <a:gs pos="0">
                        <a:schemeClr val="tx1"/>
                      </a:gs>
                      <a:gs pos="86000">
                        <a:schemeClr val="tx1"/>
                      </a:gs>
                    </a:gsLst>
                    <a:lin ang="5400000" scaled="0"/>
                  </a:gradFill>
                </a:defRPr>
              </a:lvl3pPr>
              <a:lvl4pPr marL="1605280" indent="-346075">
                <a:lnSpc>
                  <a:spcPct val="90000"/>
                </a:lnSpc>
                <a:spcBef>
                  <a:spcPct val="20000"/>
                </a:spcBef>
                <a:buSzPct val="90000"/>
                <a:buFontTx/>
                <a:buBlip>
                  <a:blip r:embed="rId2"/>
                </a:buBlip>
                <a:defRPr sz="2000">
                  <a:gradFill>
                    <a:gsLst>
                      <a:gs pos="0">
                        <a:schemeClr val="tx1"/>
                      </a:gs>
                      <a:gs pos="86000">
                        <a:schemeClr val="tx1"/>
                      </a:gs>
                    </a:gsLst>
                    <a:lin ang="5400000" scaled="0"/>
                  </a:gradFill>
                </a:defRPr>
              </a:lvl4pPr>
              <a:lvl5pPr marL="1941830" indent="-336550">
                <a:lnSpc>
                  <a:spcPct val="90000"/>
                </a:lnSpc>
                <a:spcBef>
                  <a:spcPct val="20000"/>
                </a:spcBef>
                <a:buSzPct val="90000"/>
                <a:buFontTx/>
                <a:buBlip>
                  <a:blip r:embed="rId2"/>
                </a:buBlip>
                <a:defRPr sz="2000">
                  <a:gradFill>
                    <a:gsLst>
                      <a:gs pos="0">
                        <a:schemeClr val="tx1"/>
                      </a:gs>
                      <a:gs pos="86000">
                        <a:schemeClr val="tx1"/>
                      </a:gs>
                    </a:gsLst>
                    <a:lin ang="5400000" scaled="0"/>
                  </a:gradFill>
                </a:defRPr>
              </a:lvl5pPr>
              <a:lvl6pPr marL="25146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/>
              </a:lvl6pPr>
              <a:lvl7pPr marL="29718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/>
              </a:lvl7pPr>
              <a:lvl8pPr marL="3429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/>
              </a:lvl8pPr>
              <a:lvl9pPr marL="38862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/>
              </a:lvl9pPr>
            </a:lstStyle>
            <a:p>
              <a:pPr>
                <a:defRPr/>
              </a:pPr>
              <a:r>
                <a:rPr lang="en-US" sz="825" dirty="0">
                  <a:solidFill>
                    <a:srgbClr val="DDDDDD">
                      <a:lumMod val="40000"/>
                      <a:lumOff val="60000"/>
                    </a:srgbClr>
                  </a:solidFill>
                  <a:effectLst>
                    <a:outerShdw blurRad="127000" algn="ctr" rotWithShape="0">
                      <a:srgbClr val="000000"/>
                    </a:outerShdw>
                  </a:effectLst>
                  <a:latin typeface="Segoe"/>
                </a:rPr>
                <a:t>Card Sorting</a:t>
              </a:r>
              <a:endParaRPr lang="en-US" sz="825" dirty="0">
                <a:solidFill>
                  <a:srgbClr val="DDDDDD">
                    <a:lumMod val="40000"/>
                    <a:lumOff val="60000"/>
                  </a:srgbClr>
                </a:solidFill>
                <a:effectLst>
                  <a:outerShdw blurRad="127000" algn="ctr" rotWithShape="0">
                    <a:srgbClr val="000000"/>
                  </a:outerShdw>
                </a:effectLst>
                <a:latin typeface="Segoe"/>
              </a:endParaRPr>
            </a:p>
            <a:p>
              <a:pPr>
                <a:defRPr/>
              </a:pPr>
              <a:r>
                <a:rPr lang="zh-CN" altLang="en-US" sz="825" dirty="0">
                  <a:solidFill>
                    <a:srgbClr val="DDDDDD">
                      <a:lumMod val="40000"/>
                      <a:lumOff val="60000"/>
                    </a:srgbClr>
                  </a:solidFill>
                  <a:effectLst>
                    <a:outerShdw blurRad="127000" algn="ctr" rotWithShape="0">
                      <a:srgbClr val="000000"/>
                    </a:outerShdw>
                  </a:effectLst>
                  <a:latin typeface="Segoe"/>
                </a:rPr>
                <a:t>卡片分类</a:t>
              </a:r>
              <a:endParaRPr lang="en-US" sz="1050" dirty="0">
                <a:solidFill>
                  <a:srgbClr val="DDDDDD">
                    <a:lumMod val="40000"/>
                    <a:lumOff val="60000"/>
                  </a:srgbClr>
                </a:solidFill>
                <a:effectLst>
                  <a:outerShdw blurRad="127000" algn="ctr" rotWithShape="0">
                    <a:srgbClr val="000000"/>
                  </a:outerShdw>
                </a:effectLst>
                <a:latin typeface="Segoe"/>
              </a:endParaRPr>
            </a:p>
          </p:txBody>
        </p:sp>
      </p:grpSp>
      <p:sp>
        <p:nvSpPr>
          <p:cNvPr id="29" name="TextBox 28"/>
          <p:cNvSpPr txBox="1"/>
          <p:nvPr/>
        </p:nvSpPr>
        <p:spPr bwMode="auto">
          <a:xfrm>
            <a:off x="5388652" y="4317839"/>
            <a:ext cx="1541207" cy="308161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  <a:effectLst/>
        </p:spPr>
        <p:txBody>
          <a:bodyPr lIns="0" tIns="27432" rIns="0" bIns="13716">
            <a:spAutoFit/>
          </a:bodyPr>
          <a:lstStyle>
            <a:defPPr>
              <a:defRPr lang="en-US"/>
            </a:defPPr>
            <a:lvl1pPr indent="0" algn="ctr">
              <a:lnSpc>
                <a:spcPct val="90000"/>
              </a:lnSpc>
              <a:spcBef>
                <a:spcPct val="20000"/>
              </a:spcBef>
              <a:buSzPct val="90000"/>
              <a:buFontTx/>
              <a:buNone/>
              <a:defRPr sz="1400">
                <a:gradFill>
                  <a:gsLst>
                    <a:gs pos="0">
                      <a:schemeClr val="tx2"/>
                    </a:gs>
                    <a:gs pos="86000">
                      <a:schemeClr val="tx2"/>
                    </a:gs>
                  </a:gsLst>
                  <a:lin ang="5400000" scaled="0"/>
                </a:gradFill>
                <a:effectLst>
                  <a:outerShdw blurRad="127000" algn="ctr" rotWithShape="0">
                    <a:srgbClr val="000000"/>
                  </a:outerShdw>
                </a:effectLst>
              </a:defRPr>
            </a:lvl1pPr>
            <a:lvl2pPr marL="855980" indent="-395605">
              <a:lnSpc>
                <a:spcPct val="90000"/>
              </a:lnSpc>
              <a:spcBef>
                <a:spcPct val="20000"/>
              </a:spcBef>
              <a:buSzPct val="90000"/>
              <a:buFontTx/>
              <a:buBlip>
                <a:blip r:embed="rId2"/>
              </a:buBlip>
              <a:defRPr sz="2800">
                <a:gradFill>
                  <a:gsLst>
                    <a:gs pos="0">
                      <a:schemeClr val="tx1"/>
                    </a:gs>
                    <a:gs pos="86000">
                      <a:schemeClr val="tx1"/>
                    </a:gs>
                  </a:gsLst>
                  <a:lin ang="5400000" scaled="0"/>
                </a:gradFill>
              </a:defRPr>
            </a:lvl2pPr>
            <a:lvl3pPr marL="1259205" indent="-403225">
              <a:lnSpc>
                <a:spcPct val="90000"/>
              </a:lnSpc>
              <a:spcBef>
                <a:spcPct val="20000"/>
              </a:spcBef>
              <a:buSzPct val="90000"/>
              <a:buFontTx/>
              <a:buBlip>
                <a:blip r:embed="rId2"/>
              </a:buBlip>
              <a:defRPr sz="2400">
                <a:gradFill>
                  <a:gsLst>
                    <a:gs pos="0">
                      <a:schemeClr val="tx1"/>
                    </a:gs>
                    <a:gs pos="86000">
                      <a:schemeClr val="tx1"/>
                    </a:gs>
                  </a:gsLst>
                  <a:lin ang="5400000" scaled="0"/>
                </a:gradFill>
              </a:defRPr>
            </a:lvl3pPr>
            <a:lvl4pPr marL="1605280" indent="-346075">
              <a:lnSpc>
                <a:spcPct val="90000"/>
              </a:lnSpc>
              <a:spcBef>
                <a:spcPct val="20000"/>
              </a:spcBef>
              <a:buSzPct val="90000"/>
              <a:buFontTx/>
              <a:buBlip>
                <a:blip r:embed="rId2"/>
              </a:buBlip>
              <a:defRPr sz="2000">
                <a:gradFill>
                  <a:gsLst>
                    <a:gs pos="0">
                      <a:schemeClr val="tx1"/>
                    </a:gs>
                    <a:gs pos="86000">
                      <a:schemeClr val="tx1"/>
                    </a:gs>
                  </a:gsLst>
                  <a:lin ang="5400000" scaled="0"/>
                </a:gradFill>
              </a:defRPr>
            </a:lvl4pPr>
            <a:lvl5pPr marL="1941830" indent="-336550">
              <a:lnSpc>
                <a:spcPct val="90000"/>
              </a:lnSpc>
              <a:spcBef>
                <a:spcPct val="20000"/>
              </a:spcBef>
              <a:buSzPct val="90000"/>
              <a:buFontTx/>
              <a:buBlip>
                <a:blip r:embed="rId2"/>
              </a:buBlip>
              <a:defRPr sz="2000">
                <a:gradFill>
                  <a:gsLst>
                    <a:gs pos="0">
                      <a:schemeClr val="tx1"/>
                    </a:gs>
                    <a:gs pos="86000">
                      <a:schemeClr val="tx1"/>
                    </a:gs>
                  </a:gsLst>
                  <a:lin ang="5400000" scaled="0"/>
                </a:gradFill>
              </a:defRPr>
            </a:lvl5pPr>
            <a:lvl6pPr marL="25146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9pPr>
          </a:lstStyle>
          <a:p>
            <a:pPr>
              <a:defRPr/>
            </a:pPr>
            <a:r>
              <a:rPr lang="en-US" sz="825" dirty="0">
                <a:solidFill>
                  <a:srgbClr val="DDDDDD">
                    <a:lumMod val="40000"/>
                    <a:lumOff val="60000"/>
                  </a:srgbClr>
                </a:solidFill>
                <a:latin typeface="Segoe"/>
              </a:rPr>
              <a:t>Ethnology Study</a:t>
            </a:r>
            <a:endParaRPr lang="en-US" sz="825" dirty="0">
              <a:solidFill>
                <a:srgbClr val="DDDDDD">
                  <a:lumMod val="40000"/>
                  <a:lumOff val="60000"/>
                </a:srgbClr>
              </a:solidFill>
              <a:latin typeface="Segoe"/>
            </a:endParaRPr>
          </a:p>
          <a:p>
            <a:pPr>
              <a:defRPr/>
            </a:pPr>
            <a:r>
              <a:rPr lang="zh-CN" altLang="en-US" sz="900" dirty="0">
                <a:solidFill>
                  <a:srgbClr val="DDDDDD">
                    <a:lumMod val="40000"/>
                    <a:lumOff val="60000"/>
                  </a:srgbClr>
                </a:solidFill>
                <a:latin typeface="Segoe"/>
              </a:rPr>
              <a:t>人类学调查</a:t>
            </a:r>
            <a:endParaRPr lang="en-US" sz="900" dirty="0">
              <a:solidFill>
                <a:srgbClr val="DDDDDD">
                  <a:lumMod val="40000"/>
                  <a:lumOff val="60000"/>
                </a:srgbClr>
              </a:solidFill>
              <a:latin typeface="Segoe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7371252" y="4829287"/>
            <a:ext cx="1534511" cy="1039001"/>
            <a:chOff x="6358694" y="2544450"/>
            <a:chExt cx="2046015" cy="1385334"/>
          </a:xfrm>
          <a:effectLst/>
        </p:grpSpPr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358694" y="2544450"/>
              <a:ext cx="2046015" cy="1274713"/>
            </a:xfrm>
            <a:prstGeom prst="rect">
              <a:avLst/>
            </a:prstGeom>
            <a:effectLst>
              <a:glow rad="139700">
                <a:schemeClr val="accent5">
                  <a:satMod val="175000"/>
                  <a:alpha val="40000"/>
                </a:schemeClr>
              </a:glow>
            </a:effectLst>
          </p:spPr>
        </p:pic>
        <p:sp>
          <p:nvSpPr>
            <p:cNvPr id="32" name="TextBox 31"/>
            <p:cNvSpPr txBox="1"/>
            <p:nvPr/>
          </p:nvSpPr>
          <p:spPr bwMode="auto">
            <a:xfrm>
              <a:off x="6358694" y="3518903"/>
              <a:ext cx="2046015" cy="410881"/>
            </a:xfrm>
            <a:prstGeom prst="rect">
              <a:avLst/>
            </a:prstGeom>
            <a:solidFill>
              <a:srgbClr val="000000">
                <a:alpha val="80000"/>
              </a:srgbClr>
            </a:solidFill>
            <a:ln>
              <a:noFill/>
            </a:ln>
            <a:effectLst/>
          </p:spPr>
          <p:txBody>
            <a:bodyPr lIns="0" tIns="27432" rIns="0" bIns="13716">
              <a:spAutoFit/>
            </a:bodyPr>
            <a:lstStyle>
              <a:defPPr>
                <a:defRPr lang="en-US"/>
              </a:defPPr>
              <a:lvl1pPr indent="0" algn="ctr">
                <a:lnSpc>
                  <a:spcPct val="90000"/>
                </a:lnSpc>
                <a:spcBef>
                  <a:spcPct val="20000"/>
                </a:spcBef>
                <a:buSzPct val="90000"/>
                <a:buFontTx/>
                <a:buNone/>
                <a:defRPr>
                  <a:gradFill>
                    <a:gsLst>
                      <a:gs pos="0">
                        <a:schemeClr val="tx1"/>
                      </a:gs>
                      <a:gs pos="86000">
                        <a:schemeClr val="tx1"/>
                      </a:gs>
                    </a:gsLst>
                    <a:lin ang="5400000" scaled="0"/>
                  </a:gradFill>
                </a:defRPr>
              </a:lvl1pPr>
              <a:lvl2pPr marL="855980" indent="-395605">
                <a:lnSpc>
                  <a:spcPct val="90000"/>
                </a:lnSpc>
                <a:spcBef>
                  <a:spcPct val="20000"/>
                </a:spcBef>
                <a:buSzPct val="90000"/>
                <a:buFontTx/>
                <a:buBlip>
                  <a:blip r:embed="rId2"/>
                </a:buBlip>
                <a:defRPr sz="2800">
                  <a:gradFill>
                    <a:gsLst>
                      <a:gs pos="0">
                        <a:schemeClr val="tx1"/>
                      </a:gs>
                      <a:gs pos="86000">
                        <a:schemeClr val="tx1"/>
                      </a:gs>
                    </a:gsLst>
                    <a:lin ang="5400000" scaled="0"/>
                  </a:gradFill>
                </a:defRPr>
              </a:lvl2pPr>
              <a:lvl3pPr marL="1259205" indent="-403225">
                <a:lnSpc>
                  <a:spcPct val="90000"/>
                </a:lnSpc>
                <a:spcBef>
                  <a:spcPct val="20000"/>
                </a:spcBef>
                <a:buSzPct val="90000"/>
                <a:buFontTx/>
                <a:buBlip>
                  <a:blip r:embed="rId2"/>
                </a:buBlip>
                <a:defRPr sz="2400">
                  <a:gradFill>
                    <a:gsLst>
                      <a:gs pos="0">
                        <a:schemeClr val="tx1"/>
                      </a:gs>
                      <a:gs pos="86000">
                        <a:schemeClr val="tx1"/>
                      </a:gs>
                    </a:gsLst>
                    <a:lin ang="5400000" scaled="0"/>
                  </a:gradFill>
                </a:defRPr>
              </a:lvl3pPr>
              <a:lvl4pPr marL="1605280" indent="-346075">
                <a:lnSpc>
                  <a:spcPct val="90000"/>
                </a:lnSpc>
                <a:spcBef>
                  <a:spcPct val="20000"/>
                </a:spcBef>
                <a:buSzPct val="90000"/>
                <a:buFontTx/>
                <a:buBlip>
                  <a:blip r:embed="rId2"/>
                </a:buBlip>
                <a:defRPr sz="2000">
                  <a:gradFill>
                    <a:gsLst>
                      <a:gs pos="0">
                        <a:schemeClr val="tx1"/>
                      </a:gs>
                      <a:gs pos="86000">
                        <a:schemeClr val="tx1"/>
                      </a:gs>
                    </a:gsLst>
                    <a:lin ang="5400000" scaled="0"/>
                  </a:gradFill>
                </a:defRPr>
              </a:lvl4pPr>
              <a:lvl5pPr marL="1941830" indent="-336550">
                <a:lnSpc>
                  <a:spcPct val="90000"/>
                </a:lnSpc>
                <a:spcBef>
                  <a:spcPct val="20000"/>
                </a:spcBef>
                <a:buSzPct val="90000"/>
                <a:buFontTx/>
                <a:buBlip>
                  <a:blip r:embed="rId2"/>
                </a:buBlip>
                <a:defRPr sz="2000">
                  <a:gradFill>
                    <a:gsLst>
                      <a:gs pos="0">
                        <a:schemeClr val="tx1"/>
                      </a:gs>
                      <a:gs pos="86000">
                        <a:schemeClr val="tx1"/>
                      </a:gs>
                    </a:gsLst>
                    <a:lin ang="5400000" scaled="0"/>
                  </a:gradFill>
                </a:defRPr>
              </a:lvl5pPr>
              <a:lvl6pPr marL="25146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/>
              </a:lvl6pPr>
              <a:lvl7pPr marL="29718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/>
              </a:lvl7pPr>
              <a:lvl8pPr marL="3429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/>
              </a:lvl8pPr>
              <a:lvl9pPr marL="38862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/>
              </a:lvl9pPr>
            </a:lstStyle>
            <a:p>
              <a:pPr>
                <a:defRPr/>
              </a:pPr>
              <a:r>
                <a:rPr lang="en-US" sz="825" dirty="0">
                  <a:solidFill>
                    <a:srgbClr val="DDDDDD">
                      <a:lumMod val="40000"/>
                      <a:lumOff val="60000"/>
                    </a:srgbClr>
                  </a:solidFill>
                  <a:effectLst>
                    <a:outerShdw blurRad="127000" algn="ctr" rotWithShape="0">
                      <a:srgbClr val="000000"/>
                    </a:outerShdw>
                  </a:effectLst>
                  <a:latin typeface="Segoe"/>
                </a:rPr>
                <a:t>A/B Test</a:t>
              </a:r>
              <a:endParaRPr lang="en-US" sz="1050" dirty="0">
                <a:solidFill>
                  <a:srgbClr val="DDDDDD">
                    <a:lumMod val="40000"/>
                    <a:lumOff val="60000"/>
                  </a:srgbClr>
                </a:solidFill>
                <a:effectLst>
                  <a:outerShdw blurRad="127000" algn="ctr" rotWithShape="0">
                    <a:srgbClr val="000000"/>
                  </a:outerShdw>
                </a:effectLst>
                <a:latin typeface="Segoe"/>
              </a:endParaRPr>
            </a:p>
            <a:p>
              <a:pPr>
                <a:defRPr/>
              </a:pPr>
              <a:r>
                <a:rPr lang="en-US" altLang="zh-CN" sz="900" dirty="0">
                  <a:solidFill>
                    <a:srgbClr val="DDDDDD">
                      <a:lumMod val="40000"/>
                      <a:lumOff val="60000"/>
                    </a:srgbClr>
                  </a:solidFill>
                  <a:effectLst>
                    <a:outerShdw blurRad="127000" algn="ctr" rotWithShape="0">
                      <a:srgbClr val="000000"/>
                    </a:outerShdw>
                  </a:effectLst>
                  <a:latin typeface="Segoe"/>
                </a:rPr>
                <a:t>A/B </a:t>
              </a:r>
              <a:r>
                <a:rPr lang="zh-CN" altLang="en-US" sz="900" dirty="0">
                  <a:solidFill>
                    <a:srgbClr val="DDDDDD">
                      <a:lumMod val="40000"/>
                      <a:lumOff val="60000"/>
                    </a:srgbClr>
                  </a:solidFill>
                  <a:effectLst>
                    <a:outerShdw blurRad="127000" algn="ctr" rotWithShape="0">
                      <a:srgbClr val="000000"/>
                    </a:outerShdw>
                  </a:effectLst>
                  <a:latin typeface="Segoe"/>
                </a:rPr>
                <a:t>测试</a:t>
              </a:r>
              <a:endParaRPr lang="en-US" sz="825" dirty="0">
                <a:solidFill>
                  <a:srgbClr val="DDDDDD">
                    <a:lumMod val="40000"/>
                    <a:lumOff val="60000"/>
                  </a:srgbClr>
                </a:solidFill>
                <a:effectLst>
                  <a:outerShdw blurRad="127000" algn="ctr" rotWithShape="0">
                    <a:srgbClr val="000000"/>
                  </a:outerShdw>
                </a:effectLst>
                <a:latin typeface="Segoe"/>
              </a:endParaRPr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调研方法</a:t>
            </a:r>
            <a:r>
              <a:rPr lang="en-US" altLang="zh-CN" dirty="0"/>
              <a:t> – </a:t>
            </a:r>
            <a:r>
              <a:rPr lang="zh-CN" altLang="en-US" dirty="0"/>
              <a:t>焦点小组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53107" y="1690688"/>
            <a:ext cx="8318500" cy="4087813"/>
          </a:xfrm>
        </p:spPr>
        <p:txBody>
          <a:bodyPr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zh-CN" altLang="en-US" dirty="0"/>
              <a:t>找到一群目标用户的代表，加上项目的利益相关者来讨论用户想要什么，用户对软件的评价等 等。</a:t>
            </a:r>
            <a:endParaRPr lang="en-US" altLang="zh-CN" dirty="0"/>
          </a:p>
          <a:p>
            <a:pPr>
              <a:lnSpc>
                <a:spcPct val="120000"/>
              </a:lnSpc>
            </a:pPr>
            <a:r>
              <a:rPr lang="zh-CN" altLang="en-US" dirty="0"/>
              <a:t>弱点： 一群人在一起，往往大家会出于讨好其他人的心理来发表意见，避免不一致的意见或冲 突。参与讨论的人士表达能力也会有差异，有可能会出现一些善于表达的人士控制讨论 议程的倾向。</a:t>
            </a:r>
            <a:endParaRPr lang="zh-CN" altLang="en-US" dirty="0"/>
          </a:p>
          <a:p>
            <a:pPr>
              <a:lnSpc>
                <a:spcPct val="120000"/>
              </a:lnSpc>
            </a:pPr>
            <a:r>
              <a:rPr lang="zh-CN" altLang="en-US" dirty="0"/>
              <a:t> 讨论者对于他们不熟悉的事物（例如全新的市场、颠覆式的创新）不能表达有价值的想 法：</a:t>
            </a:r>
            <a:endParaRPr lang="en-US" altLang="zh-CN" dirty="0"/>
          </a:p>
          <a:p>
            <a:pPr lvl="1">
              <a:lnSpc>
                <a:spcPct val="120000"/>
              </a:lnSpc>
            </a:pPr>
            <a:r>
              <a:rPr lang="en-US" altLang="zh-CN" dirty="0"/>
              <a:t>—</a:t>
            </a:r>
            <a:r>
              <a:rPr lang="zh-CN" altLang="en-US" dirty="0"/>
              <a:t>在汽车出现之前，我们找一帮马车夫来畅想“未来的交通工具”，他们未必会贡献很有价值的想法。 </a:t>
            </a:r>
            <a:endParaRPr lang="en-US" altLang="zh-CN" dirty="0"/>
          </a:p>
          <a:p>
            <a:pPr>
              <a:lnSpc>
                <a:spcPct val="120000"/>
              </a:lnSpc>
            </a:pPr>
            <a:r>
              <a:rPr lang="zh-CN" altLang="en-US" dirty="0"/>
              <a:t>讨论者容易受到主持人有意或无意的影响。 研究者往往从不同意见中挑选最符合自己利益的那些条目，然后对外号称这就是大家的共识。</a:t>
            </a:r>
            <a:endParaRPr lang="zh-CN" altLang="en-US" dirty="0"/>
          </a:p>
          <a:p>
            <a:pPr>
              <a:lnSpc>
                <a:spcPct val="120000"/>
              </a:lnSpc>
            </a:pPr>
            <a:r>
              <a:rPr lang="zh-CN" altLang="en-US" dirty="0"/>
              <a:t>以上这些特点要求会议的组织者要有很强的组织能力，能让不同角色都充分表达意见，并如实 地总结这些意见。这种形式也叫做推进会议（</a:t>
            </a:r>
            <a:r>
              <a:rPr lang="en-US" altLang="zh-CN" dirty="0"/>
              <a:t>Facilitated Meetings</a:t>
            </a:r>
            <a:r>
              <a:rPr lang="zh-CN" altLang="en-US" dirty="0"/>
              <a:t>）。 </a:t>
            </a:r>
            <a:endParaRPr lang="en-US" dirty="0"/>
          </a:p>
        </p:txBody>
      </p:sp>
      <p:grpSp>
        <p:nvGrpSpPr>
          <p:cNvPr id="4" name="Group 14"/>
          <p:cNvGrpSpPr/>
          <p:nvPr/>
        </p:nvGrpSpPr>
        <p:grpSpPr bwMode="auto">
          <a:xfrm>
            <a:off x="838200" y="1690688"/>
            <a:ext cx="1490141" cy="1092442"/>
            <a:chOff x="3327400" y="1360911"/>
            <a:chExt cx="2438400" cy="1784754"/>
          </a:xfrm>
        </p:grpSpPr>
        <p:pic>
          <p:nvPicPr>
            <p:cNvPr id="5" name="Picture 3" descr="\\teamatc\Root\Share\ATC_Studios\people\Xiaomeng\Training\UE picture\focusgroup.jpg"/>
            <p:cNvPicPr>
              <a:picLocks noChangeAspect="1" noChangeArrowheads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27400" y="1360911"/>
              <a:ext cx="2438400" cy="1656272"/>
            </a:xfrm>
            <a:prstGeom prst="roundRect">
              <a:avLst>
                <a:gd name="adj" fmla="val 5048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outerShdw blurRad="127000" algn="ctr" rotWithShape="0">
                <a:prstClr val="black">
                  <a:alpha val="50000"/>
                </a:prstClr>
              </a:outerShdw>
            </a:effectLst>
          </p:spPr>
        </p:pic>
        <p:sp>
          <p:nvSpPr>
            <p:cNvPr id="6" name="TextBox 5"/>
            <p:cNvSpPr txBox="1"/>
            <p:nvPr/>
          </p:nvSpPr>
          <p:spPr>
            <a:xfrm>
              <a:off x="3327400" y="2662953"/>
              <a:ext cx="2438400" cy="482712"/>
            </a:xfrm>
            <a:prstGeom prst="rect">
              <a:avLst/>
            </a:prstGeom>
            <a:solidFill>
              <a:srgbClr val="000000">
                <a:alpha val="80000"/>
              </a:srgbClr>
            </a:solidFill>
            <a:ln>
              <a:noFill/>
            </a:ln>
            <a:effectLst/>
          </p:spPr>
          <p:txBody>
            <a:bodyPr lIns="0" tIns="27432" rIns="0" bIns="13716">
              <a:spAutoFit/>
            </a:bodyPr>
            <a:lstStyle>
              <a:defPPr>
                <a:defRPr lang="en-US"/>
              </a:defPPr>
              <a:lvl1pPr indent="0" algn="ctr">
                <a:lnSpc>
                  <a:spcPct val="90000"/>
                </a:lnSpc>
                <a:spcBef>
                  <a:spcPct val="20000"/>
                </a:spcBef>
                <a:buSzPct val="90000"/>
                <a:buFontTx/>
                <a:buNone/>
                <a:defRPr>
                  <a:gradFill>
                    <a:gsLst>
                      <a:gs pos="0">
                        <a:schemeClr val="tx1"/>
                      </a:gs>
                      <a:gs pos="86000">
                        <a:schemeClr val="tx1"/>
                      </a:gs>
                    </a:gsLst>
                    <a:lin ang="5400000" scaled="0"/>
                  </a:gradFill>
                </a:defRPr>
              </a:lvl1pPr>
              <a:lvl2pPr marL="855980" indent="-395605">
                <a:lnSpc>
                  <a:spcPct val="90000"/>
                </a:lnSpc>
                <a:spcBef>
                  <a:spcPct val="20000"/>
                </a:spcBef>
                <a:buSzPct val="90000"/>
                <a:buFontTx/>
                <a:buBlip>
                  <a:blip r:embed="rId2"/>
                </a:buBlip>
                <a:defRPr sz="2800">
                  <a:gradFill>
                    <a:gsLst>
                      <a:gs pos="0">
                        <a:schemeClr val="tx1"/>
                      </a:gs>
                      <a:gs pos="86000">
                        <a:schemeClr val="tx1"/>
                      </a:gs>
                    </a:gsLst>
                    <a:lin ang="5400000" scaled="0"/>
                  </a:gradFill>
                </a:defRPr>
              </a:lvl2pPr>
              <a:lvl3pPr marL="1259205" indent="-403225">
                <a:lnSpc>
                  <a:spcPct val="90000"/>
                </a:lnSpc>
                <a:spcBef>
                  <a:spcPct val="20000"/>
                </a:spcBef>
                <a:buSzPct val="90000"/>
                <a:buFontTx/>
                <a:buBlip>
                  <a:blip r:embed="rId2"/>
                </a:buBlip>
                <a:defRPr sz="2400">
                  <a:gradFill>
                    <a:gsLst>
                      <a:gs pos="0">
                        <a:schemeClr val="tx1"/>
                      </a:gs>
                      <a:gs pos="86000">
                        <a:schemeClr val="tx1"/>
                      </a:gs>
                    </a:gsLst>
                    <a:lin ang="5400000" scaled="0"/>
                  </a:gradFill>
                </a:defRPr>
              </a:lvl3pPr>
              <a:lvl4pPr marL="1605280" indent="-346075">
                <a:lnSpc>
                  <a:spcPct val="90000"/>
                </a:lnSpc>
                <a:spcBef>
                  <a:spcPct val="20000"/>
                </a:spcBef>
                <a:buSzPct val="90000"/>
                <a:buFontTx/>
                <a:buBlip>
                  <a:blip r:embed="rId2"/>
                </a:buBlip>
                <a:defRPr sz="2000">
                  <a:gradFill>
                    <a:gsLst>
                      <a:gs pos="0">
                        <a:schemeClr val="tx1"/>
                      </a:gs>
                      <a:gs pos="86000">
                        <a:schemeClr val="tx1"/>
                      </a:gs>
                    </a:gsLst>
                    <a:lin ang="5400000" scaled="0"/>
                  </a:gradFill>
                </a:defRPr>
              </a:lvl4pPr>
              <a:lvl5pPr marL="1941830" indent="-336550">
                <a:lnSpc>
                  <a:spcPct val="90000"/>
                </a:lnSpc>
                <a:spcBef>
                  <a:spcPct val="20000"/>
                </a:spcBef>
                <a:buSzPct val="90000"/>
                <a:buFontTx/>
                <a:buBlip>
                  <a:blip r:embed="rId2"/>
                </a:buBlip>
                <a:defRPr sz="2000">
                  <a:gradFill>
                    <a:gsLst>
                      <a:gs pos="0">
                        <a:schemeClr val="tx1"/>
                      </a:gs>
                      <a:gs pos="86000">
                        <a:schemeClr val="tx1"/>
                      </a:gs>
                    </a:gsLst>
                    <a:lin ang="5400000" scaled="0"/>
                  </a:gradFill>
                </a:defRPr>
              </a:lvl5pPr>
              <a:lvl6pPr marL="25146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/>
              </a:lvl6pPr>
              <a:lvl7pPr marL="29718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/>
              </a:lvl7pPr>
              <a:lvl8pPr marL="3429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/>
              </a:lvl8pPr>
              <a:lvl9pPr marL="38862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/>
              </a:lvl9pPr>
            </a:lstStyle>
            <a:p>
              <a:pPr>
                <a:defRPr/>
              </a:pPr>
              <a:r>
                <a:rPr lang="en-US" sz="825" dirty="0">
                  <a:solidFill>
                    <a:srgbClr val="DDDDDD">
                      <a:lumMod val="40000"/>
                      <a:lumOff val="60000"/>
                    </a:srgbClr>
                  </a:solidFill>
                  <a:effectLst>
                    <a:outerShdw blurRad="127000" algn="ctr" rotWithShape="0">
                      <a:srgbClr val="000000"/>
                    </a:outerShdw>
                  </a:effectLst>
                  <a:latin typeface="Segoe"/>
                </a:rPr>
                <a:t>Focus Groups</a:t>
              </a:r>
              <a:endParaRPr lang="en-US" sz="825" dirty="0">
                <a:solidFill>
                  <a:srgbClr val="DDDDDD">
                    <a:lumMod val="40000"/>
                    <a:lumOff val="60000"/>
                  </a:srgbClr>
                </a:solidFill>
                <a:effectLst>
                  <a:outerShdw blurRad="127000" algn="ctr" rotWithShape="0">
                    <a:srgbClr val="000000"/>
                  </a:outerShdw>
                </a:effectLst>
                <a:latin typeface="Segoe"/>
              </a:endParaRPr>
            </a:p>
            <a:p>
              <a:pPr>
                <a:defRPr/>
              </a:pPr>
              <a:r>
                <a:rPr lang="zh-CN" altLang="en-US" sz="825" dirty="0">
                  <a:solidFill>
                    <a:srgbClr val="DDDDDD">
                      <a:lumMod val="40000"/>
                      <a:lumOff val="60000"/>
                    </a:srgbClr>
                  </a:solidFill>
                  <a:effectLst>
                    <a:outerShdw blurRad="127000" algn="ctr" rotWithShape="0">
                      <a:srgbClr val="000000"/>
                    </a:outerShdw>
                  </a:effectLst>
                  <a:latin typeface="Segoe"/>
                </a:rPr>
                <a:t>焦点小组</a:t>
              </a:r>
              <a:endParaRPr lang="en-US" sz="825" dirty="0">
                <a:solidFill>
                  <a:srgbClr val="DDDDDD">
                    <a:lumMod val="40000"/>
                    <a:lumOff val="60000"/>
                  </a:srgbClr>
                </a:solidFill>
                <a:effectLst>
                  <a:outerShdw blurRad="127000" algn="ctr" rotWithShape="0">
                    <a:srgbClr val="000000"/>
                  </a:outerShdw>
                </a:effectLst>
                <a:latin typeface="Segoe"/>
              </a:endParaRPr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调研方法</a:t>
            </a:r>
            <a:r>
              <a:rPr lang="en-US" altLang="zh-CN" dirty="0"/>
              <a:t> – </a:t>
            </a:r>
            <a:r>
              <a:rPr lang="zh-CN" altLang="en-US" dirty="0"/>
              <a:t>深入面谈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35300" y="1690688"/>
            <a:ext cx="8318500" cy="4087813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zh-CN" altLang="en-US" dirty="0"/>
              <a:t>深入了解用户</a:t>
            </a:r>
            <a:endParaRPr lang="en-US" altLang="zh-CN" dirty="0"/>
          </a:p>
          <a:p>
            <a:pPr>
              <a:lnSpc>
                <a:spcPct val="120000"/>
              </a:lnSpc>
            </a:pPr>
            <a:r>
              <a:rPr lang="zh-CN" altLang="en-US" dirty="0"/>
              <a:t>用户体验研究</a:t>
            </a:r>
            <a:endParaRPr lang="en-US" altLang="zh-CN" dirty="0"/>
          </a:p>
          <a:p>
            <a:pPr lvl="1">
              <a:lnSpc>
                <a:spcPct val="120000"/>
              </a:lnSpc>
            </a:pPr>
            <a:r>
              <a:rPr lang="zh-CN" altLang="en-US" dirty="0"/>
              <a:t>我也曾实地参观过用户使用新版本的软件（我们隐蔽在单向玻璃窗后面）。研 究人员通常让被试者完成一些任务，例如， 在 </a:t>
            </a:r>
            <a:r>
              <a:rPr lang="en-US" altLang="zh-CN" dirty="0"/>
              <a:t>Excel </a:t>
            </a:r>
            <a:r>
              <a:rPr lang="zh-CN" altLang="en-US" dirty="0"/>
              <a:t>中，如何互换一个表格中的行和列？</a:t>
            </a:r>
            <a:endParaRPr lang="zh-CN" altLang="en-US" dirty="0"/>
          </a:p>
          <a:p>
            <a:pPr>
              <a:lnSpc>
                <a:spcPct val="120000"/>
              </a:lnSpc>
            </a:pPr>
            <a:r>
              <a:rPr lang="zh-CN" altLang="en-US" dirty="0"/>
              <a:t>用户在各种菜单中幽幽暗暗反反复复地寻找某个功能，开发人员在单向玻璃 后面替他着急</a:t>
            </a:r>
            <a:r>
              <a:rPr lang="en-US" altLang="zh-CN" dirty="0"/>
              <a:t>……</a:t>
            </a:r>
            <a:endParaRPr lang="en-US" altLang="zh-CN" dirty="0"/>
          </a:p>
          <a:p>
            <a:pPr>
              <a:lnSpc>
                <a:spcPct val="120000"/>
              </a:lnSpc>
            </a:pPr>
            <a:r>
              <a:rPr lang="zh-CN" altLang="en-US" dirty="0"/>
              <a:t>缺点：面谈对象可能不想打击你</a:t>
            </a:r>
            <a:endParaRPr lang="en-US" altLang="zh-CN" dirty="0"/>
          </a:p>
          <a:p>
            <a:pPr>
              <a:lnSpc>
                <a:spcPct val="120000"/>
              </a:lnSpc>
            </a:pPr>
            <a:r>
              <a:rPr lang="zh-CN" altLang="en-US" dirty="0"/>
              <a:t>例子：请人来做深入面谈，</a:t>
            </a:r>
            <a:r>
              <a:rPr lang="en-US" altLang="zh-CN" dirty="0"/>
              <a:t>PM </a:t>
            </a:r>
            <a:r>
              <a:rPr lang="zh-CN" altLang="en-US" dirty="0"/>
              <a:t>热情地介绍一个新功能</a:t>
            </a:r>
            <a:endParaRPr lang="en-US" altLang="zh-CN" dirty="0"/>
          </a:p>
          <a:p>
            <a:pPr lvl="1">
              <a:lnSpc>
                <a:spcPct val="120000"/>
              </a:lnSpc>
            </a:pPr>
            <a:r>
              <a:rPr lang="zh-CN" altLang="en-US" dirty="0"/>
              <a:t>面谈者有勇气反驳说“我根本不理解”么？</a:t>
            </a:r>
            <a:endParaRPr lang="en-US" dirty="0"/>
          </a:p>
        </p:txBody>
      </p:sp>
      <p:grpSp>
        <p:nvGrpSpPr>
          <p:cNvPr id="7" name="Group 36"/>
          <p:cNvGrpSpPr/>
          <p:nvPr/>
        </p:nvGrpSpPr>
        <p:grpSpPr bwMode="auto">
          <a:xfrm>
            <a:off x="1006298" y="1690688"/>
            <a:ext cx="1534511" cy="1026306"/>
            <a:chOff x="6484396" y="4768362"/>
            <a:chExt cx="1871663" cy="1333741"/>
          </a:xfrm>
        </p:grpSpPr>
        <p:pic>
          <p:nvPicPr>
            <p:cNvPr id="8" name="Picture 8" descr="C:\Users\xiyuan\Pictures\istock_000004875971xsmall-dybde.jpg"/>
            <p:cNvPicPr>
              <a:picLocks noChangeAspect="1" noChangeArrowheads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84396" y="4768362"/>
              <a:ext cx="1871663" cy="1242420"/>
            </a:xfrm>
            <a:prstGeom prst="roundRect">
              <a:avLst>
                <a:gd name="adj" fmla="val 5048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outerShdw blurRad="127000" algn="ctr" rotWithShape="0">
                <a:prstClr val="black">
                  <a:alpha val="50000"/>
                </a:prstClr>
              </a:outerShdw>
            </a:effectLst>
          </p:spPr>
        </p:pic>
        <p:sp>
          <p:nvSpPr>
            <p:cNvPr id="9" name="TextBox 8"/>
            <p:cNvSpPr txBox="1"/>
            <p:nvPr/>
          </p:nvSpPr>
          <p:spPr>
            <a:xfrm>
              <a:off x="6484396" y="5718129"/>
              <a:ext cx="1871663" cy="383974"/>
            </a:xfrm>
            <a:prstGeom prst="rect">
              <a:avLst/>
            </a:prstGeom>
            <a:solidFill>
              <a:srgbClr val="000000">
                <a:alpha val="80000"/>
              </a:srgbClr>
            </a:solidFill>
            <a:ln>
              <a:noFill/>
            </a:ln>
            <a:effectLst/>
          </p:spPr>
          <p:txBody>
            <a:bodyPr lIns="0" tIns="27432" rIns="0" bIns="13716">
              <a:spAutoFit/>
            </a:bodyPr>
            <a:lstStyle>
              <a:defPPr>
                <a:defRPr lang="en-US"/>
              </a:defPPr>
              <a:lvl1pPr indent="0" algn="ctr">
                <a:lnSpc>
                  <a:spcPct val="90000"/>
                </a:lnSpc>
                <a:spcBef>
                  <a:spcPct val="20000"/>
                </a:spcBef>
                <a:buSzPct val="90000"/>
                <a:buFontTx/>
                <a:buNone/>
                <a:defRPr>
                  <a:gradFill>
                    <a:gsLst>
                      <a:gs pos="0">
                        <a:schemeClr val="tx1"/>
                      </a:gs>
                      <a:gs pos="86000">
                        <a:schemeClr val="tx1"/>
                      </a:gs>
                    </a:gsLst>
                    <a:lin ang="5400000" scaled="0"/>
                  </a:gradFill>
                </a:defRPr>
              </a:lvl1pPr>
              <a:lvl2pPr marL="855980" indent="-395605">
                <a:lnSpc>
                  <a:spcPct val="90000"/>
                </a:lnSpc>
                <a:spcBef>
                  <a:spcPct val="20000"/>
                </a:spcBef>
                <a:buSzPct val="90000"/>
                <a:buFontTx/>
                <a:buBlip>
                  <a:blip r:embed="rId2"/>
                </a:buBlip>
                <a:defRPr sz="2800">
                  <a:gradFill>
                    <a:gsLst>
                      <a:gs pos="0">
                        <a:schemeClr val="tx1"/>
                      </a:gs>
                      <a:gs pos="86000">
                        <a:schemeClr val="tx1"/>
                      </a:gs>
                    </a:gsLst>
                    <a:lin ang="5400000" scaled="0"/>
                  </a:gradFill>
                </a:defRPr>
              </a:lvl2pPr>
              <a:lvl3pPr marL="1259205" indent="-403225">
                <a:lnSpc>
                  <a:spcPct val="90000"/>
                </a:lnSpc>
                <a:spcBef>
                  <a:spcPct val="20000"/>
                </a:spcBef>
                <a:buSzPct val="90000"/>
                <a:buFontTx/>
                <a:buBlip>
                  <a:blip r:embed="rId2"/>
                </a:buBlip>
                <a:defRPr sz="2400">
                  <a:gradFill>
                    <a:gsLst>
                      <a:gs pos="0">
                        <a:schemeClr val="tx1"/>
                      </a:gs>
                      <a:gs pos="86000">
                        <a:schemeClr val="tx1"/>
                      </a:gs>
                    </a:gsLst>
                    <a:lin ang="5400000" scaled="0"/>
                  </a:gradFill>
                </a:defRPr>
              </a:lvl3pPr>
              <a:lvl4pPr marL="1605280" indent="-346075">
                <a:lnSpc>
                  <a:spcPct val="90000"/>
                </a:lnSpc>
                <a:spcBef>
                  <a:spcPct val="20000"/>
                </a:spcBef>
                <a:buSzPct val="90000"/>
                <a:buFontTx/>
                <a:buBlip>
                  <a:blip r:embed="rId2"/>
                </a:buBlip>
                <a:defRPr sz="2000">
                  <a:gradFill>
                    <a:gsLst>
                      <a:gs pos="0">
                        <a:schemeClr val="tx1"/>
                      </a:gs>
                      <a:gs pos="86000">
                        <a:schemeClr val="tx1"/>
                      </a:gs>
                    </a:gsLst>
                    <a:lin ang="5400000" scaled="0"/>
                  </a:gradFill>
                </a:defRPr>
              </a:lvl4pPr>
              <a:lvl5pPr marL="1941830" indent="-336550">
                <a:lnSpc>
                  <a:spcPct val="90000"/>
                </a:lnSpc>
                <a:spcBef>
                  <a:spcPct val="20000"/>
                </a:spcBef>
                <a:buSzPct val="90000"/>
                <a:buFontTx/>
                <a:buBlip>
                  <a:blip r:embed="rId2"/>
                </a:buBlip>
                <a:defRPr sz="2000">
                  <a:gradFill>
                    <a:gsLst>
                      <a:gs pos="0">
                        <a:schemeClr val="tx1"/>
                      </a:gs>
                      <a:gs pos="86000">
                        <a:schemeClr val="tx1"/>
                      </a:gs>
                    </a:gsLst>
                    <a:lin ang="5400000" scaled="0"/>
                  </a:gradFill>
                </a:defRPr>
              </a:lvl5pPr>
              <a:lvl6pPr marL="25146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/>
              </a:lvl6pPr>
              <a:lvl7pPr marL="29718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/>
              </a:lvl7pPr>
              <a:lvl8pPr marL="3429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/>
              </a:lvl8pPr>
              <a:lvl9pPr marL="38862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/>
              </a:lvl9pPr>
            </a:lstStyle>
            <a:p>
              <a:pPr>
                <a:defRPr/>
              </a:pPr>
              <a:r>
                <a:rPr lang="en-US" sz="825" dirty="0">
                  <a:solidFill>
                    <a:srgbClr val="DDDDDD">
                      <a:lumMod val="40000"/>
                      <a:lumOff val="60000"/>
                    </a:srgbClr>
                  </a:solidFill>
                  <a:effectLst>
                    <a:outerShdw blurRad="127000" algn="ctr" rotWithShape="0">
                      <a:srgbClr val="000000"/>
                    </a:outerShdw>
                  </a:effectLst>
                  <a:latin typeface="Segoe"/>
                </a:rPr>
                <a:t>In-depth Interview</a:t>
              </a:r>
              <a:endParaRPr lang="en-US" sz="825" dirty="0">
                <a:solidFill>
                  <a:srgbClr val="DDDDDD">
                    <a:lumMod val="40000"/>
                    <a:lumOff val="60000"/>
                  </a:srgbClr>
                </a:solidFill>
                <a:effectLst>
                  <a:outerShdw blurRad="127000" algn="ctr" rotWithShape="0">
                    <a:srgbClr val="000000"/>
                  </a:outerShdw>
                </a:effectLst>
                <a:latin typeface="Segoe"/>
              </a:endParaRPr>
            </a:p>
            <a:p>
              <a:pPr>
                <a:defRPr/>
              </a:pPr>
              <a:r>
                <a:rPr lang="zh-CN" altLang="en-US" sz="825" dirty="0">
                  <a:solidFill>
                    <a:srgbClr val="DDDDDD">
                      <a:lumMod val="40000"/>
                      <a:lumOff val="60000"/>
                    </a:srgbClr>
                  </a:solidFill>
                  <a:effectLst>
                    <a:outerShdw blurRad="127000" algn="ctr" rotWithShape="0">
                      <a:srgbClr val="000000"/>
                    </a:outerShdw>
                  </a:effectLst>
                  <a:latin typeface="Segoe"/>
                </a:rPr>
                <a:t>深入面谈</a:t>
              </a:r>
              <a:endParaRPr lang="en-US" sz="1050" dirty="0">
                <a:solidFill>
                  <a:srgbClr val="DDDDDD">
                    <a:lumMod val="40000"/>
                    <a:lumOff val="60000"/>
                  </a:srgbClr>
                </a:solidFill>
                <a:effectLst>
                  <a:outerShdw blurRad="127000" algn="ctr" rotWithShape="0">
                    <a:srgbClr val="000000"/>
                  </a:outerShdw>
                </a:effectLst>
                <a:latin typeface="Segoe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软件需求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800" dirty="0">
                <a:latin typeface="+mn-ea"/>
              </a:rPr>
              <a:t>软件需求</a:t>
            </a:r>
            <a:endParaRPr lang="en-US" altLang="zh-CN" sz="2800" dirty="0">
              <a:latin typeface="+mn-ea"/>
            </a:endParaRPr>
          </a:p>
          <a:p>
            <a:pPr lvl="1"/>
            <a:r>
              <a:rPr lang="zh-CN" altLang="en-US" sz="2000" dirty="0">
                <a:latin typeface="+mn-ea"/>
              </a:rPr>
              <a:t>需求的分类</a:t>
            </a:r>
            <a:endParaRPr lang="en-US" altLang="zh-CN" sz="2000" dirty="0">
              <a:latin typeface="+mn-ea"/>
            </a:endParaRPr>
          </a:p>
          <a:p>
            <a:pPr lvl="1"/>
            <a:r>
              <a:rPr lang="zh-CN" altLang="en-US" sz="2000" dirty="0">
                <a:latin typeface="+mn-ea"/>
              </a:rPr>
              <a:t>软件产品的利益相关者</a:t>
            </a:r>
            <a:endParaRPr lang="en-US" altLang="zh-CN" sz="2000" dirty="0">
              <a:latin typeface="+mn-ea"/>
            </a:endParaRPr>
          </a:p>
          <a:p>
            <a:pPr lvl="1"/>
            <a:r>
              <a:rPr lang="zh-CN" altLang="en-US" sz="2000" dirty="0">
                <a:latin typeface="+mn-ea"/>
              </a:rPr>
              <a:t>获取用户需求 </a:t>
            </a:r>
            <a:r>
              <a:rPr lang="en-US" altLang="zh-CN" sz="2000" dirty="0">
                <a:latin typeface="+mn-ea"/>
              </a:rPr>
              <a:t>– </a:t>
            </a:r>
            <a:r>
              <a:rPr lang="zh-CN" altLang="en-US" sz="2000" dirty="0">
                <a:latin typeface="+mn-ea"/>
              </a:rPr>
              <a:t>用户调研</a:t>
            </a:r>
            <a:endParaRPr lang="en-US" altLang="zh-CN" sz="2000" dirty="0">
              <a:latin typeface="+mn-ea"/>
            </a:endParaRPr>
          </a:p>
          <a:p>
            <a:pPr lvl="1"/>
            <a:r>
              <a:rPr lang="zh-CN" altLang="en-US" sz="2000" dirty="0">
                <a:latin typeface="+mn-ea"/>
              </a:rPr>
              <a:t>竞争性需求分析的框架 </a:t>
            </a:r>
            <a:r>
              <a:rPr lang="en-US" altLang="zh-CN" sz="2000" dirty="0">
                <a:latin typeface="+mn-ea"/>
              </a:rPr>
              <a:t>– NABCD</a:t>
            </a:r>
            <a:endParaRPr lang="en-US" altLang="zh-CN" sz="2000" dirty="0">
              <a:latin typeface="+mn-ea"/>
            </a:endParaRPr>
          </a:p>
          <a:p>
            <a:pPr lvl="1"/>
            <a:r>
              <a:rPr lang="zh-CN" altLang="en-US" sz="2000" dirty="0">
                <a:latin typeface="+mn-ea"/>
              </a:rPr>
              <a:t>功能的定位和优先级</a:t>
            </a:r>
            <a:endParaRPr lang="en-US" altLang="zh-CN" sz="2000" dirty="0">
              <a:latin typeface="+mn-ea"/>
            </a:endParaRPr>
          </a:p>
          <a:p>
            <a:r>
              <a:rPr lang="zh-CN" altLang="en-US" sz="2800" dirty="0">
                <a:latin typeface="+mn-ea"/>
              </a:rPr>
              <a:t>计划和估计</a:t>
            </a:r>
            <a:endParaRPr lang="en-US" altLang="zh-CN" sz="2800" dirty="0">
              <a:latin typeface="+mn-ea"/>
            </a:endParaRPr>
          </a:p>
          <a:p>
            <a:pPr lvl="1"/>
            <a:r>
              <a:rPr lang="zh-CN" altLang="en-US" sz="2000" dirty="0">
                <a:latin typeface="+mn-ea"/>
              </a:rPr>
              <a:t>目标、估计和决心</a:t>
            </a:r>
            <a:endParaRPr lang="en-US" altLang="zh-CN" sz="2000" dirty="0">
              <a:latin typeface="+mn-ea"/>
            </a:endParaRPr>
          </a:p>
          <a:p>
            <a:pPr lvl="1"/>
            <a:r>
              <a:rPr lang="zh-CN" altLang="en-US" sz="2000" dirty="0">
                <a:latin typeface="+mn-ea"/>
              </a:rPr>
              <a:t>提高估计能力 </a:t>
            </a:r>
            <a:r>
              <a:rPr lang="en-US" altLang="zh-CN" sz="2000" dirty="0">
                <a:latin typeface="+mn-ea"/>
              </a:rPr>
              <a:t>-</a:t>
            </a:r>
            <a:r>
              <a:rPr lang="zh-CN" altLang="en-US" sz="2000" dirty="0">
                <a:latin typeface="+mn-ea"/>
              </a:rPr>
              <a:t>找出估计后面的假设</a:t>
            </a:r>
            <a:endParaRPr lang="en-US" altLang="zh-CN" sz="2000" dirty="0">
              <a:latin typeface="+mn-ea"/>
            </a:endParaRPr>
          </a:p>
          <a:p>
            <a:pPr lvl="1"/>
            <a:r>
              <a:rPr lang="zh-CN" altLang="en-US" sz="2000" dirty="0">
                <a:latin typeface="+mn-ea"/>
              </a:rPr>
              <a:t>影响项目进展的因素</a:t>
            </a:r>
            <a:endParaRPr lang="en-US" altLang="zh-CN" sz="2000" dirty="0">
              <a:latin typeface="+mn-ea"/>
            </a:endParaRPr>
          </a:p>
          <a:p>
            <a:r>
              <a:rPr lang="zh-CN" altLang="en-US" sz="2800" dirty="0">
                <a:latin typeface="+mn-ea"/>
              </a:rPr>
              <a:t>分而治之（</a:t>
            </a:r>
            <a:r>
              <a:rPr lang="en-US" altLang="zh-CN" sz="2800" dirty="0">
                <a:latin typeface="+mn-ea"/>
              </a:rPr>
              <a:t>WBS</a:t>
            </a:r>
            <a:r>
              <a:rPr lang="zh-CN" altLang="en-US" sz="2800" dirty="0">
                <a:latin typeface="+mn-ea"/>
              </a:rPr>
              <a:t>）</a:t>
            </a:r>
            <a:endParaRPr lang="en-US" altLang="zh-CN" sz="2800" dirty="0">
              <a:latin typeface="+mn-ea"/>
            </a:endParaRPr>
          </a:p>
          <a:p>
            <a:endParaRPr lang="en-US" altLang="zh-CN" sz="2800" dirty="0">
              <a:latin typeface="+mn-e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调研方法</a:t>
            </a:r>
            <a:r>
              <a:rPr lang="en-US" altLang="zh-CN" dirty="0"/>
              <a:t> – </a:t>
            </a:r>
            <a:r>
              <a:rPr lang="zh-CN" altLang="en-US" dirty="0"/>
              <a:t>卡片分类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98982" y="1690688"/>
            <a:ext cx="8318500" cy="4087813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/>
              <a:t>收集到自由表达的、不同角度的需求和抱怨</a:t>
            </a:r>
            <a:endParaRPr lang="en-US" altLang="zh-CN" dirty="0"/>
          </a:p>
          <a:p>
            <a:pPr>
              <a:lnSpc>
                <a:spcPct val="120000"/>
              </a:lnSpc>
            </a:pPr>
            <a:endParaRPr lang="en-US" dirty="0"/>
          </a:p>
          <a:p>
            <a:pPr>
              <a:lnSpc>
                <a:spcPct val="120000"/>
              </a:lnSpc>
            </a:pPr>
            <a:r>
              <a:rPr lang="zh-CN" altLang="en-US" dirty="0"/>
              <a:t>讨论 </a:t>
            </a:r>
            <a:r>
              <a:rPr lang="en-US" altLang="zh-CN" dirty="0">
                <a:sym typeface="Wingdings" panose="05000000000000000000" pitchFamily="2" charset="2"/>
              </a:rPr>
              <a:t> </a:t>
            </a:r>
            <a:r>
              <a:rPr lang="zh-CN" altLang="en-US" dirty="0">
                <a:sym typeface="Wingdings" panose="05000000000000000000" pitchFamily="2" charset="2"/>
              </a:rPr>
              <a:t>明晰定义 </a:t>
            </a:r>
            <a:r>
              <a:rPr lang="en-US" altLang="zh-CN" dirty="0">
                <a:sym typeface="Wingdings" panose="05000000000000000000" pitchFamily="2" charset="2"/>
              </a:rPr>
              <a:t> </a:t>
            </a:r>
            <a:r>
              <a:rPr lang="zh-CN" altLang="en-US" dirty="0">
                <a:sym typeface="Wingdings" panose="05000000000000000000" pitchFamily="2" charset="2"/>
              </a:rPr>
              <a:t>归类 </a:t>
            </a:r>
            <a:r>
              <a:rPr lang="en-US" altLang="zh-CN" dirty="0">
                <a:sym typeface="Wingdings" panose="05000000000000000000" pitchFamily="2" charset="2"/>
              </a:rPr>
              <a:t> </a:t>
            </a:r>
            <a:r>
              <a:rPr lang="zh-CN" altLang="en-US" dirty="0">
                <a:sym typeface="Wingdings" panose="05000000000000000000" pitchFamily="2" charset="2"/>
              </a:rPr>
              <a:t>排优先级</a:t>
            </a:r>
            <a:endParaRPr lang="en-US" dirty="0"/>
          </a:p>
        </p:txBody>
      </p:sp>
      <p:grpSp>
        <p:nvGrpSpPr>
          <p:cNvPr id="7" name="Group 24"/>
          <p:cNvGrpSpPr/>
          <p:nvPr/>
        </p:nvGrpSpPr>
        <p:grpSpPr bwMode="auto">
          <a:xfrm>
            <a:off x="838200" y="1690688"/>
            <a:ext cx="1524465" cy="1116719"/>
            <a:chOff x="6509060" y="1093915"/>
            <a:chExt cx="2395644" cy="1836167"/>
          </a:xfrm>
        </p:grpSpPr>
        <p:pic>
          <p:nvPicPr>
            <p:cNvPr id="8" name="Picture 4" descr="\\teamatc\Root\Share\ATC_Studios\people\Xiaomeng\Training\UE picture\cardsort.jpg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09060" y="1093915"/>
              <a:ext cx="2395644" cy="1656247"/>
            </a:xfrm>
            <a:prstGeom prst="roundRect">
              <a:avLst>
                <a:gd name="adj" fmla="val 5048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outerShdw blurRad="127000" algn="ctr" rotWithShape="0">
                <a:prstClr val="black">
                  <a:alpha val="50000"/>
                </a:prstClr>
              </a:outerShdw>
            </a:effectLst>
          </p:spPr>
        </p:pic>
        <p:sp>
          <p:nvSpPr>
            <p:cNvPr id="9" name="TextBox 8"/>
            <p:cNvSpPr txBox="1"/>
            <p:nvPr/>
          </p:nvSpPr>
          <p:spPr>
            <a:xfrm>
              <a:off x="6516953" y="2444262"/>
              <a:ext cx="2387751" cy="485820"/>
            </a:xfrm>
            <a:prstGeom prst="rect">
              <a:avLst/>
            </a:prstGeom>
            <a:solidFill>
              <a:srgbClr val="000000">
                <a:alpha val="80000"/>
              </a:srgbClr>
            </a:solidFill>
            <a:ln>
              <a:noFill/>
            </a:ln>
            <a:effectLst/>
          </p:spPr>
          <p:txBody>
            <a:bodyPr lIns="0" tIns="27432" rIns="0" bIns="13716">
              <a:spAutoFit/>
            </a:bodyPr>
            <a:lstStyle>
              <a:defPPr>
                <a:defRPr lang="en-US"/>
              </a:defPPr>
              <a:lvl1pPr indent="0" algn="ctr">
                <a:lnSpc>
                  <a:spcPct val="90000"/>
                </a:lnSpc>
                <a:spcBef>
                  <a:spcPct val="20000"/>
                </a:spcBef>
                <a:buSzPct val="90000"/>
                <a:buFontTx/>
                <a:buNone/>
                <a:defRPr>
                  <a:gradFill>
                    <a:gsLst>
                      <a:gs pos="0">
                        <a:schemeClr val="tx1"/>
                      </a:gs>
                      <a:gs pos="86000">
                        <a:schemeClr val="tx1"/>
                      </a:gs>
                    </a:gsLst>
                    <a:lin ang="5400000" scaled="0"/>
                  </a:gradFill>
                </a:defRPr>
              </a:lvl1pPr>
              <a:lvl2pPr marL="855980" indent="-395605">
                <a:lnSpc>
                  <a:spcPct val="90000"/>
                </a:lnSpc>
                <a:spcBef>
                  <a:spcPct val="20000"/>
                </a:spcBef>
                <a:buSzPct val="90000"/>
                <a:buFontTx/>
                <a:buBlip>
                  <a:blip r:embed="rId2"/>
                </a:buBlip>
                <a:defRPr sz="2800">
                  <a:gradFill>
                    <a:gsLst>
                      <a:gs pos="0">
                        <a:schemeClr val="tx1"/>
                      </a:gs>
                      <a:gs pos="86000">
                        <a:schemeClr val="tx1"/>
                      </a:gs>
                    </a:gsLst>
                    <a:lin ang="5400000" scaled="0"/>
                  </a:gradFill>
                </a:defRPr>
              </a:lvl2pPr>
              <a:lvl3pPr marL="1259205" indent="-403225">
                <a:lnSpc>
                  <a:spcPct val="90000"/>
                </a:lnSpc>
                <a:spcBef>
                  <a:spcPct val="20000"/>
                </a:spcBef>
                <a:buSzPct val="90000"/>
                <a:buFontTx/>
                <a:buBlip>
                  <a:blip r:embed="rId2"/>
                </a:buBlip>
                <a:defRPr sz="2400">
                  <a:gradFill>
                    <a:gsLst>
                      <a:gs pos="0">
                        <a:schemeClr val="tx1"/>
                      </a:gs>
                      <a:gs pos="86000">
                        <a:schemeClr val="tx1"/>
                      </a:gs>
                    </a:gsLst>
                    <a:lin ang="5400000" scaled="0"/>
                  </a:gradFill>
                </a:defRPr>
              </a:lvl3pPr>
              <a:lvl4pPr marL="1605280" indent="-346075">
                <a:lnSpc>
                  <a:spcPct val="90000"/>
                </a:lnSpc>
                <a:spcBef>
                  <a:spcPct val="20000"/>
                </a:spcBef>
                <a:buSzPct val="90000"/>
                <a:buFontTx/>
                <a:buBlip>
                  <a:blip r:embed="rId2"/>
                </a:buBlip>
                <a:defRPr sz="2000">
                  <a:gradFill>
                    <a:gsLst>
                      <a:gs pos="0">
                        <a:schemeClr val="tx1"/>
                      </a:gs>
                      <a:gs pos="86000">
                        <a:schemeClr val="tx1"/>
                      </a:gs>
                    </a:gsLst>
                    <a:lin ang="5400000" scaled="0"/>
                  </a:gradFill>
                </a:defRPr>
              </a:lvl4pPr>
              <a:lvl5pPr marL="1941830" indent="-336550">
                <a:lnSpc>
                  <a:spcPct val="90000"/>
                </a:lnSpc>
                <a:spcBef>
                  <a:spcPct val="20000"/>
                </a:spcBef>
                <a:buSzPct val="90000"/>
                <a:buFontTx/>
                <a:buBlip>
                  <a:blip r:embed="rId2"/>
                </a:buBlip>
                <a:defRPr sz="2000">
                  <a:gradFill>
                    <a:gsLst>
                      <a:gs pos="0">
                        <a:schemeClr val="tx1"/>
                      </a:gs>
                      <a:gs pos="86000">
                        <a:schemeClr val="tx1"/>
                      </a:gs>
                    </a:gsLst>
                    <a:lin ang="5400000" scaled="0"/>
                  </a:gradFill>
                </a:defRPr>
              </a:lvl5pPr>
              <a:lvl6pPr marL="25146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/>
              </a:lvl6pPr>
              <a:lvl7pPr marL="29718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/>
              </a:lvl7pPr>
              <a:lvl8pPr marL="3429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/>
              </a:lvl8pPr>
              <a:lvl9pPr marL="38862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/>
              </a:lvl9pPr>
            </a:lstStyle>
            <a:p>
              <a:pPr>
                <a:defRPr/>
              </a:pPr>
              <a:r>
                <a:rPr lang="en-US" sz="825" dirty="0">
                  <a:solidFill>
                    <a:srgbClr val="DDDDDD">
                      <a:lumMod val="40000"/>
                      <a:lumOff val="60000"/>
                    </a:srgbClr>
                  </a:solidFill>
                  <a:effectLst>
                    <a:outerShdw blurRad="127000" algn="ctr" rotWithShape="0">
                      <a:srgbClr val="000000"/>
                    </a:outerShdw>
                  </a:effectLst>
                  <a:latin typeface="Segoe"/>
                </a:rPr>
                <a:t>Card Sorting</a:t>
              </a:r>
              <a:endParaRPr lang="en-US" sz="825" dirty="0">
                <a:solidFill>
                  <a:srgbClr val="DDDDDD">
                    <a:lumMod val="40000"/>
                    <a:lumOff val="60000"/>
                  </a:srgbClr>
                </a:solidFill>
                <a:effectLst>
                  <a:outerShdw blurRad="127000" algn="ctr" rotWithShape="0">
                    <a:srgbClr val="000000"/>
                  </a:outerShdw>
                </a:effectLst>
                <a:latin typeface="Segoe"/>
              </a:endParaRPr>
            </a:p>
            <a:p>
              <a:pPr>
                <a:defRPr/>
              </a:pPr>
              <a:r>
                <a:rPr lang="zh-CN" altLang="en-US" sz="825" dirty="0">
                  <a:solidFill>
                    <a:srgbClr val="DDDDDD">
                      <a:lumMod val="40000"/>
                      <a:lumOff val="60000"/>
                    </a:srgbClr>
                  </a:solidFill>
                  <a:effectLst>
                    <a:outerShdw blurRad="127000" algn="ctr" rotWithShape="0">
                      <a:srgbClr val="000000"/>
                    </a:outerShdw>
                  </a:effectLst>
                  <a:latin typeface="Segoe"/>
                </a:rPr>
                <a:t>卡片分类</a:t>
              </a:r>
              <a:endParaRPr lang="en-US" sz="1050" dirty="0">
                <a:solidFill>
                  <a:srgbClr val="DDDDDD">
                    <a:lumMod val="40000"/>
                    <a:lumOff val="60000"/>
                  </a:srgbClr>
                </a:solidFill>
                <a:effectLst>
                  <a:outerShdw blurRad="127000" algn="ctr" rotWithShape="0">
                    <a:srgbClr val="000000"/>
                  </a:outerShdw>
                </a:effectLst>
                <a:latin typeface="Segoe"/>
              </a:endParaRPr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调研方法</a:t>
            </a:r>
            <a:r>
              <a:rPr lang="en-US" altLang="zh-CN" dirty="0"/>
              <a:t> – </a:t>
            </a:r>
            <a:r>
              <a:rPr lang="zh-CN" altLang="en-US" dirty="0"/>
              <a:t>调查问卷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98982" y="1690688"/>
            <a:ext cx="8318500" cy="4087813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zh-CN" altLang="en-US" dirty="0"/>
              <a:t>常见毛病</a:t>
            </a:r>
            <a:endParaRPr lang="en-US" altLang="zh-CN" dirty="0"/>
          </a:p>
          <a:p>
            <a:pPr>
              <a:lnSpc>
                <a:spcPct val="120000"/>
              </a:lnSpc>
            </a:pPr>
            <a:r>
              <a:rPr lang="zh-CN" altLang="en-US" dirty="0"/>
              <a:t>定义不明确， 使用含混的形容词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zh-CN" altLang="en-US" dirty="0"/>
              <a:t>让用户花额外的努力来回答问题</a:t>
            </a:r>
            <a:endParaRPr lang="en-US" altLang="zh-CN" dirty="0"/>
          </a:p>
          <a:p>
            <a:pPr>
              <a:lnSpc>
                <a:spcPct val="120000"/>
              </a:lnSpc>
            </a:pPr>
            <a:r>
              <a:rPr lang="zh-CN" altLang="en-US" dirty="0"/>
              <a:t>带有引导性的问题</a:t>
            </a:r>
            <a:endParaRPr lang="en-US" altLang="zh-CN" dirty="0"/>
          </a:p>
          <a:p>
            <a:pPr>
              <a:lnSpc>
                <a:spcPct val="120000"/>
              </a:lnSpc>
            </a:pPr>
            <a:r>
              <a:rPr lang="zh-CN" altLang="en-US" dirty="0"/>
              <a:t>过于开放式的问题</a:t>
            </a:r>
            <a:endParaRPr lang="en-US" altLang="zh-CN" dirty="0"/>
          </a:p>
          <a:p>
            <a:pPr>
              <a:lnSpc>
                <a:spcPct val="120000"/>
              </a:lnSpc>
            </a:pPr>
            <a:r>
              <a:rPr lang="zh-CN" altLang="en-US" dirty="0"/>
              <a:t>选择过于狭窄的问题</a:t>
            </a:r>
            <a:endParaRPr lang="en-US" dirty="0"/>
          </a:p>
        </p:txBody>
      </p:sp>
      <p:grpSp>
        <p:nvGrpSpPr>
          <p:cNvPr id="10" name="Group 18"/>
          <p:cNvGrpSpPr/>
          <p:nvPr/>
        </p:nvGrpSpPr>
        <p:grpSpPr bwMode="auto">
          <a:xfrm>
            <a:off x="838200" y="1690688"/>
            <a:ext cx="1542882" cy="1016259"/>
            <a:chOff x="592496" y="3311665"/>
            <a:chExt cx="2229867" cy="1525747"/>
          </a:xfrm>
        </p:grpSpPr>
        <p:pic>
          <p:nvPicPr>
            <p:cNvPr id="11" name="Picture 5"/>
            <p:cNvPicPr>
              <a:picLocks noChangeAspect="1" noChangeArrowheads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5460" y="3311665"/>
              <a:ext cx="2226903" cy="1456696"/>
            </a:xfrm>
            <a:prstGeom prst="roundRect">
              <a:avLst>
                <a:gd name="adj" fmla="val 5048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outerShdw blurRad="127000" algn="ctr" rotWithShape="0">
                <a:prstClr val="black">
                  <a:alpha val="50000"/>
                </a:prstClr>
              </a:outerShdw>
            </a:effectLst>
          </p:spPr>
        </p:pic>
        <p:sp>
          <p:nvSpPr>
            <p:cNvPr id="12" name="TextBox 11"/>
            <p:cNvSpPr txBox="1"/>
            <p:nvPr/>
          </p:nvSpPr>
          <p:spPr>
            <a:xfrm>
              <a:off x="592496" y="4393818"/>
              <a:ext cx="2227448" cy="443594"/>
            </a:xfrm>
            <a:prstGeom prst="rect">
              <a:avLst/>
            </a:prstGeom>
            <a:solidFill>
              <a:srgbClr val="000000">
                <a:alpha val="80000"/>
              </a:srgbClr>
            </a:solidFill>
            <a:ln>
              <a:noFill/>
            </a:ln>
            <a:effectLst/>
          </p:spPr>
          <p:txBody>
            <a:bodyPr lIns="0" tIns="27432" rIns="0" bIns="13716">
              <a:spAutoFit/>
            </a:bodyPr>
            <a:lstStyle>
              <a:defPPr>
                <a:defRPr lang="en-US"/>
              </a:defPPr>
              <a:lvl1pPr indent="0" algn="ctr">
                <a:lnSpc>
                  <a:spcPct val="90000"/>
                </a:lnSpc>
                <a:spcBef>
                  <a:spcPct val="20000"/>
                </a:spcBef>
                <a:buSzPct val="90000"/>
                <a:buFontTx/>
                <a:buNone/>
                <a:defRPr sz="1400">
                  <a:gradFill>
                    <a:gsLst>
                      <a:gs pos="0">
                        <a:schemeClr val="tx2"/>
                      </a:gs>
                      <a:gs pos="86000">
                        <a:schemeClr val="tx2"/>
                      </a:gs>
                    </a:gsLst>
                    <a:lin ang="5400000" scaled="0"/>
                  </a:gradFill>
                  <a:effectLst>
                    <a:outerShdw blurRad="127000" algn="ctr" rotWithShape="0">
                      <a:srgbClr val="000000"/>
                    </a:outerShdw>
                  </a:effectLst>
                </a:defRPr>
              </a:lvl1pPr>
              <a:lvl2pPr marL="855980" indent="-395605">
                <a:lnSpc>
                  <a:spcPct val="90000"/>
                </a:lnSpc>
                <a:spcBef>
                  <a:spcPct val="20000"/>
                </a:spcBef>
                <a:buSzPct val="90000"/>
                <a:buFontTx/>
                <a:buBlip>
                  <a:blip r:embed="rId2"/>
                </a:buBlip>
                <a:defRPr sz="2800">
                  <a:gradFill>
                    <a:gsLst>
                      <a:gs pos="0">
                        <a:schemeClr val="tx1"/>
                      </a:gs>
                      <a:gs pos="86000">
                        <a:schemeClr val="tx1"/>
                      </a:gs>
                    </a:gsLst>
                    <a:lin ang="5400000" scaled="0"/>
                  </a:gradFill>
                </a:defRPr>
              </a:lvl2pPr>
              <a:lvl3pPr marL="1259205" indent="-403225">
                <a:lnSpc>
                  <a:spcPct val="90000"/>
                </a:lnSpc>
                <a:spcBef>
                  <a:spcPct val="20000"/>
                </a:spcBef>
                <a:buSzPct val="90000"/>
                <a:buFontTx/>
                <a:buBlip>
                  <a:blip r:embed="rId2"/>
                </a:buBlip>
                <a:defRPr sz="2400">
                  <a:gradFill>
                    <a:gsLst>
                      <a:gs pos="0">
                        <a:schemeClr val="tx1"/>
                      </a:gs>
                      <a:gs pos="86000">
                        <a:schemeClr val="tx1"/>
                      </a:gs>
                    </a:gsLst>
                    <a:lin ang="5400000" scaled="0"/>
                  </a:gradFill>
                </a:defRPr>
              </a:lvl3pPr>
              <a:lvl4pPr marL="1605280" indent="-346075">
                <a:lnSpc>
                  <a:spcPct val="90000"/>
                </a:lnSpc>
                <a:spcBef>
                  <a:spcPct val="20000"/>
                </a:spcBef>
                <a:buSzPct val="90000"/>
                <a:buFontTx/>
                <a:buBlip>
                  <a:blip r:embed="rId2"/>
                </a:buBlip>
                <a:defRPr sz="2000">
                  <a:gradFill>
                    <a:gsLst>
                      <a:gs pos="0">
                        <a:schemeClr val="tx1"/>
                      </a:gs>
                      <a:gs pos="86000">
                        <a:schemeClr val="tx1"/>
                      </a:gs>
                    </a:gsLst>
                    <a:lin ang="5400000" scaled="0"/>
                  </a:gradFill>
                </a:defRPr>
              </a:lvl4pPr>
              <a:lvl5pPr marL="1941830" indent="-336550">
                <a:lnSpc>
                  <a:spcPct val="90000"/>
                </a:lnSpc>
                <a:spcBef>
                  <a:spcPct val="20000"/>
                </a:spcBef>
                <a:buSzPct val="90000"/>
                <a:buFontTx/>
                <a:buBlip>
                  <a:blip r:embed="rId2"/>
                </a:buBlip>
                <a:defRPr sz="2000">
                  <a:gradFill>
                    <a:gsLst>
                      <a:gs pos="0">
                        <a:schemeClr val="tx1"/>
                      </a:gs>
                      <a:gs pos="86000">
                        <a:schemeClr val="tx1"/>
                      </a:gs>
                    </a:gsLst>
                    <a:lin ang="5400000" scaled="0"/>
                  </a:gradFill>
                </a:defRPr>
              </a:lvl5pPr>
              <a:lvl6pPr marL="25146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/>
              </a:lvl6pPr>
              <a:lvl7pPr marL="29718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/>
              </a:lvl7pPr>
              <a:lvl8pPr marL="3429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/>
              </a:lvl8pPr>
              <a:lvl9pPr marL="38862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/>
              </a:lvl9pPr>
            </a:lstStyle>
            <a:p>
              <a:pPr>
                <a:defRPr/>
              </a:pPr>
              <a:r>
                <a:rPr lang="en-US" sz="825" dirty="0">
                  <a:solidFill>
                    <a:srgbClr val="DDDDDD">
                      <a:lumMod val="40000"/>
                      <a:lumOff val="60000"/>
                    </a:srgbClr>
                  </a:solidFill>
                  <a:latin typeface="Segoe"/>
                </a:rPr>
                <a:t>Surveys</a:t>
              </a:r>
              <a:endParaRPr lang="en-US" sz="825" dirty="0">
                <a:solidFill>
                  <a:srgbClr val="DDDDDD">
                    <a:lumMod val="40000"/>
                    <a:lumOff val="60000"/>
                  </a:srgbClr>
                </a:solidFill>
                <a:latin typeface="Segoe"/>
              </a:endParaRPr>
            </a:p>
            <a:p>
              <a:pPr>
                <a:defRPr/>
              </a:pPr>
              <a:r>
                <a:rPr lang="zh-CN" altLang="en-US" sz="825" dirty="0">
                  <a:solidFill>
                    <a:srgbClr val="DDDDDD">
                      <a:lumMod val="40000"/>
                      <a:lumOff val="60000"/>
                    </a:srgbClr>
                  </a:solidFill>
                  <a:latin typeface="Segoe"/>
                </a:rPr>
                <a:t>调查问卷</a:t>
              </a:r>
              <a:endParaRPr lang="en-US" sz="1050" dirty="0">
                <a:solidFill>
                  <a:srgbClr val="DDDDDD">
                    <a:lumMod val="40000"/>
                    <a:lumOff val="60000"/>
                  </a:srgbClr>
                </a:solidFill>
                <a:latin typeface="Segoe"/>
              </a:endParaRPr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调研方法</a:t>
            </a:r>
            <a:r>
              <a:rPr lang="en-US" altLang="zh-CN" dirty="0"/>
              <a:t> – </a:t>
            </a:r>
            <a:r>
              <a:rPr lang="zh-CN" altLang="en-US" dirty="0"/>
              <a:t>日志调研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724927" y="1690688"/>
            <a:ext cx="8266146" cy="4087812"/>
          </a:xfrm>
          <a:prstGeom prst="rect">
            <a:avLst/>
          </a:prstGeom>
        </p:spPr>
      </p:pic>
      <p:grpSp>
        <p:nvGrpSpPr>
          <p:cNvPr id="10" name="Group 33"/>
          <p:cNvGrpSpPr/>
          <p:nvPr/>
        </p:nvGrpSpPr>
        <p:grpSpPr bwMode="auto">
          <a:xfrm>
            <a:off x="838200" y="1690688"/>
            <a:ext cx="1598135" cy="976077"/>
            <a:chOff x="4152231" y="4986241"/>
            <a:chExt cx="1968479" cy="1880655"/>
          </a:xfrm>
        </p:grpSpPr>
        <p:pic>
          <p:nvPicPr>
            <p:cNvPr id="11" name="Picture 7" descr="C:\Users\xiyuan\Pictures\SO-FO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52231" y="4986241"/>
              <a:ext cx="1968479" cy="1640402"/>
            </a:xfrm>
            <a:prstGeom prst="roundRect">
              <a:avLst>
                <a:gd name="adj" fmla="val 5048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outerShdw blurRad="127000" algn="ctr" rotWithShape="0">
                <a:prstClr val="black">
                  <a:alpha val="50000"/>
                </a:prstClr>
              </a:outerShdw>
            </a:effectLst>
          </p:spPr>
        </p:pic>
        <p:sp>
          <p:nvSpPr>
            <p:cNvPr id="12" name="TextBox 11"/>
            <p:cNvSpPr txBox="1"/>
            <p:nvPr/>
          </p:nvSpPr>
          <p:spPr>
            <a:xfrm>
              <a:off x="4152231" y="6297607"/>
              <a:ext cx="1968479" cy="569289"/>
            </a:xfrm>
            <a:prstGeom prst="rect">
              <a:avLst/>
            </a:prstGeom>
            <a:solidFill>
              <a:srgbClr val="000000">
                <a:alpha val="80000"/>
              </a:srgbClr>
            </a:solidFill>
            <a:ln>
              <a:noFill/>
            </a:ln>
            <a:effectLst/>
          </p:spPr>
          <p:txBody>
            <a:bodyPr lIns="0" tIns="27432" rIns="0" bIns="13716">
              <a:spAutoFit/>
            </a:bodyPr>
            <a:lstStyle>
              <a:defPPr>
                <a:defRPr lang="en-US"/>
              </a:defPPr>
              <a:lvl1pPr indent="0" algn="ctr">
                <a:lnSpc>
                  <a:spcPct val="90000"/>
                </a:lnSpc>
                <a:spcBef>
                  <a:spcPct val="20000"/>
                </a:spcBef>
                <a:buSzPct val="90000"/>
                <a:buFontTx/>
                <a:buNone/>
                <a:defRPr>
                  <a:gradFill>
                    <a:gsLst>
                      <a:gs pos="0">
                        <a:schemeClr val="tx1"/>
                      </a:gs>
                      <a:gs pos="86000">
                        <a:schemeClr val="tx1"/>
                      </a:gs>
                    </a:gsLst>
                    <a:lin ang="5400000" scaled="0"/>
                  </a:gradFill>
                </a:defRPr>
              </a:lvl1pPr>
              <a:lvl2pPr marL="855980" indent="-395605">
                <a:lnSpc>
                  <a:spcPct val="90000"/>
                </a:lnSpc>
                <a:spcBef>
                  <a:spcPct val="20000"/>
                </a:spcBef>
                <a:buSzPct val="90000"/>
                <a:buFontTx/>
                <a:buBlip>
                  <a:blip r:embed="rId3"/>
                </a:buBlip>
                <a:defRPr sz="2800">
                  <a:gradFill>
                    <a:gsLst>
                      <a:gs pos="0">
                        <a:schemeClr val="tx1"/>
                      </a:gs>
                      <a:gs pos="86000">
                        <a:schemeClr val="tx1"/>
                      </a:gs>
                    </a:gsLst>
                    <a:lin ang="5400000" scaled="0"/>
                  </a:gradFill>
                </a:defRPr>
              </a:lvl2pPr>
              <a:lvl3pPr marL="1259205" indent="-403225">
                <a:lnSpc>
                  <a:spcPct val="90000"/>
                </a:lnSpc>
                <a:spcBef>
                  <a:spcPct val="20000"/>
                </a:spcBef>
                <a:buSzPct val="90000"/>
                <a:buFontTx/>
                <a:buBlip>
                  <a:blip r:embed="rId3"/>
                </a:buBlip>
                <a:defRPr sz="2400">
                  <a:gradFill>
                    <a:gsLst>
                      <a:gs pos="0">
                        <a:schemeClr val="tx1"/>
                      </a:gs>
                      <a:gs pos="86000">
                        <a:schemeClr val="tx1"/>
                      </a:gs>
                    </a:gsLst>
                    <a:lin ang="5400000" scaled="0"/>
                  </a:gradFill>
                </a:defRPr>
              </a:lvl3pPr>
              <a:lvl4pPr marL="1605280" indent="-346075">
                <a:lnSpc>
                  <a:spcPct val="90000"/>
                </a:lnSpc>
                <a:spcBef>
                  <a:spcPct val="20000"/>
                </a:spcBef>
                <a:buSzPct val="90000"/>
                <a:buFontTx/>
                <a:buBlip>
                  <a:blip r:embed="rId3"/>
                </a:buBlip>
                <a:defRPr sz="2000">
                  <a:gradFill>
                    <a:gsLst>
                      <a:gs pos="0">
                        <a:schemeClr val="tx1"/>
                      </a:gs>
                      <a:gs pos="86000">
                        <a:schemeClr val="tx1"/>
                      </a:gs>
                    </a:gsLst>
                    <a:lin ang="5400000" scaled="0"/>
                  </a:gradFill>
                </a:defRPr>
              </a:lvl4pPr>
              <a:lvl5pPr marL="1941830" indent="-336550">
                <a:lnSpc>
                  <a:spcPct val="90000"/>
                </a:lnSpc>
                <a:spcBef>
                  <a:spcPct val="20000"/>
                </a:spcBef>
                <a:buSzPct val="90000"/>
                <a:buFontTx/>
                <a:buBlip>
                  <a:blip r:embed="rId3"/>
                </a:buBlip>
                <a:defRPr sz="2000">
                  <a:gradFill>
                    <a:gsLst>
                      <a:gs pos="0">
                        <a:schemeClr val="tx1"/>
                      </a:gs>
                      <a:gs pos="86000">
                        <a:schemeClr val="tx1"/>
                      </a:gs>
                    </a:gsLst>
                    <a:lin ang="5400000" scaled="0"/>
                  </a:gradFill>
                </a:defRPr>
              </a:lvl5pPr>
              <a:lvl6pPr marL="25146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/>
              </a:lvl6pPr>
              <a:lvl7pPr marL="29718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/>
              </a:lvl7pPr>
              <a:lvl8pPr marL="3429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/>
              </a:lvl8pPr>
              <a:lvl9pPr marL="38862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/>
              </a:lvl9pPr>
            </a:lstStyle>
            <a:p>
              <a:pPr>
                <a:defRPr/>
              </a:pPr>
              <a:r>
                <a:rPr lang="en-US" sz="825" dirty="0">
                  <a:solidFill>
                    <a:srgbClr val="DDDDDD">
                      <a:lumMod val="40000"/>
                      <a:lumOff val="60000"/>
                    </a:srgbClr>
                  </a:solidFill>
                  <a:effectLst>
                    <a:outerShdw blurRad="127000" algn="ctr" rotWithShape="0">
                      <a:srgbClr val="000000"/>
                    </a:outerShdw>
                  </a:effectLst>
                  <a:latin typeface="Segoe"/>
                </a:rPr>
                <a:t>Diary Studies</a:t>
              </a:r>
              <a:endParaRPr lang="en-US" sz="825" dirty="0">
                <a:solidFill>
                  <a:srgbClr val="DDDDDD">
                    <a:lumMod val="40000"/>
                    <a:lumOff val="60000"/>
                  </a:srgbClr>
                </a:solidFill>
                <a:effectLst>
                  <a:outerShdw blurRad="127000" algn="ctr" rotWithShape="0">
                    <a:srgbClr val="000000"/>
                  </a:outerShdw>
                </a:effectLst>
                <a:latin typeface="Segoe"/>
              </a:endParaRPr>
            </a:p>
            <a:p>
              <a:pPr>
                <a:defRPr/>
              </a:pPr>
              <a:r>
                <a:rPr lang="zh-CN" altLang="en-US" sz="825" dirty="0">
                  <a:solidFill>
                    <a:srgbClr val="DDDDDD">
                      <a:lumMod val="40000"/>
                      <a:lumOff val="60000"/>
                    </a:srgbClr>
                  </a:solidFill>
                  <a:effectLst>
                    <a:outerShdw blurRad="127000" algn="ctr" rotWithShape="0">
                      <a:srgbClr val="000000"/>
                    </a:outerShdw>
                  </a:effectLst>
                  <a:latin typeface="Segoe"/>
                </a:rPr>
                <a:t>日志调研</a:t>
              </a:r>
              <a:endParaRPr lang="en-US" sz="1050" dirty="0">
                <a:solidFill>
                  <a:srgbClr val="DDDDDD">
                    <a:lumMod val="40000"/>
                    <a:lumOff val="60000"/>
                  </a:srgbClr>
                </a:solidFill>
                <a:effectLst>
                  <a:outerShdw blurRad="127000" algn="ctr" rotWithShape="0">
                    <a:srgbClr val="000000"/>
                  </a:outerShdw>
                </a:effectLst>
                <a:latin typeface="Segoe"/>
              </a:endParaRPr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调研方法</a:t>
            </a:r>
            <a:r>
              <a:rPr lang="en-US" altLang="zh-CN" dirty="0"/>
              <a:t> – </a:t>
            </a:r>
            <a:r>
              <a:rPr lang="zh-CN" altLang="en-US" dirty="0"/>
              <a:t>人类学调查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98982" y="1690688"/>
            <a:ext cx="8318500" cy="4087813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/>
              <a:t>同吃同住同劳动</a:t>
            </a:r>
            <a:endParaRPr lang="en-US" altLang="zh-CN" dirty="0"/>
          </a:p>
          <a:p>
            <a:pPr>
              <a:lnSpc>
                <a:spcPct val="120000"/>
              </a:lnSpc>
            </a:pPr>
            <a:r>
              <a:rPr lang="zh-CN" altLang="en-US" dirty="0"/>
              <a:t>放下自己的观点，观察并记录</a:t>
            </a:r>
            <a:endParaRPr lang="zh-CN" altLang="en-US" dirty="0"/>
          </a:p>
          <a:p>
            <a:pPr>
              <a:lnSpc>
                <a:spcPct val="120000"/>
              </a:lnSpc>
            </a:pPr>
            <a:endParaRPr lang="zh-CN" altLang="en-US" dirty="0"/>
          </a:p>
          <a:p>
            <a:pPr>
              <a:lnSpc>
                <a:spcPct val="120000"/>
              </a:lnSpc>
            </a:pPr>
            <a:r>
              <a:rPr lang="en-US" altLang="zh-CN" dirty="0">
                <a:hlinkClick r:id="rId1" tooltip="" action="ppaction://hlinkfile"/>
              </a:rPr>
              <a:t>城市规划+设计专家对底层用户的调研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206" y="1690688"/>
            <a:ext cx="1521458" cy="970760"/>
          </a:xfrm>
          <a:prstGeom prst="roundRect">
            <a:avLst>
              <a:gd name="adj" fmla="val 504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2011</a:t>
            </a:r>
            <a:r>
              <a:rPr lang="zh-CN" altLang="en-US" dirty="0"/>
              <a:t>年中科大学生的感悟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939575" y="1825625"/>
            <a:ext cx="6595424" cy="4351338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用户调查 </a:t>
            </a:r>
            <a:r>
              <a:rPr lang="en-US" altLang="zh-CN" dirty="0"/>
              <a:t>– A/B</a:t>
            </a:r>
            <a:r>
              <a:rPr lang="zh-CN" altLang="en-US" dirty="0"/>
              <a:t>测试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72319" y="2152047"/>
            <a:ext cx="7886272" cy="3870415"/>
          </a:xfrm>
        </p:spPr>
        <p:txBody>
          <a:bodyPr/>
          <a:lstStyle/>
          <a:p>
            <a:r>
              <a:rPr lang="zh-CN" altLang="en-US" dirty="0"/>
              <a:t>在真实的环境中实验新的功能，同时跟踪数据，考察不同设计的效果。</a:t>
            </a:r>
            <a:endParaRPr lang="en-US" altLang="zh-CN" dirty="0"/>
          </a:p>
          <a:p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838200" y="2162322"/>
            <a:ext cx="2046015" cy="1385335"/>
            <a:chOff x="6358694" y="2544450"/>
            <a:chExt cx="2046015" cy="1385335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6358694" y="2544450"/>
              <a:ext cx="2046015" cy="1274713"/>
            </a:xfrm>
            <a:prstGeom prst="rect">
              <a:avLst/>
            </a:prstGeom>
            <a:effectLst>
              <a:glow rad="139700">
                <a:schemeClr val="accent5">
                  <a:satMod val="175000"/>
                  <a:alpha val="40000"/>
                </a:schemeClr>
              </a:glow>
            </a:effectLst>
          </p:spPr>
        </p:pic>
        <p:sp>
          <p:nvSpPr>
            <p:cNvPr id="6" name="TextBox 5"/>
            <p:cNvSpPr txBox="1"/>
            <p:nvPr/>
          </p:nvSpPr>
          <p:spPr bwMode="auto">
            <a:xfrm>
              <a:off x="6358694" y="3518903"/>
              <a:ext cx="2046015" cy="410882"/>
            </a:xfrm>
            <a:prstGeom prst="rect">
              <a:avLst/>
            </a:prstGeom>
            <a:solidFill>
              <a:srgbClr val="000000">
                <a:alpha val="80000"/>
              </a:srgbClr>
            </a:solidFill>
            <a:ln>
              <a:noFill/>
            </a:ln>
            <a:effectLst/>
          </p:spPr>
          <p:txBody>
            <a:bodyPr lIns="0" tIns="36576" rIns="0" bIns="18288">
              <a:spAutoFit/>
            </a:bodyPr>
            <a:lstStyle>
              <a:defPPr>
                <a:defRPr lang="en-US"/>
              </a:defPPr>
              <a:lvl1pPr indent="0" algn="ctr">
                <a:lnSpc>
                  <a:spcPct val="90000"/>
                </a:lnSpc>
                <a:spcBef>
                  <a:spcPct val="20000"/>
                </a:spcBef>
                <a:buSzPct val="90000"/>
                <a:buFontTx/>
                <a:buNone/>
                <a:defRPr>
                  <a:gradFill>
                    <a:gsLst>
                      <a:gs pos="0">
                        <a:schemeClr val="tx1"/>
                      </a:gs>
                      <a:gs pos="86000">
                        <a:schemeClr val="tx1"/>
                      </a:gs>
                    </a:gsLst>
                    <a:lin ang="5400000" scaled="0"/>
                  </a:gradFill>
                </a:defRPr>
              </a:lvl1pPr>
              <a:lvl2pPr marL="855980" indent="-395605">
                <a:lnSpc>
                  <a:spcPct val="90000"/>
                </a:lnSpc>
                <a:spcBef>
                  <a:spcPct val="20000"/>
                </a:spcBef>
                <a:buSzPct val="90000"/>
                <a:buFontTx/>
                <a:buBlip>
                  <a:blip r:embed="rId2"/>
                </a:buBlip>
                <a:defRPr sz="2800">
                  <a:gradFill>
                    <a:gsLst>
                      <a:gs pos="0">
                        <a:schemeClr val="tx1"/>
                      </a:gs>
                      <a:gs pos="86000">
                        <a:schemeClr val="tx1"/>
                      </a:gs>
                    </a:gsLst>
                    <a:lin ang="5400000" scaled="0"/>
                  </a:gradFill>
                </a:defRPr>
              </a:lvl2pPr>
              <a:lvl3pPr marL="1259205" indent="-403225">
                <a:lnSpc>
                  <a:spcPct val="90000"/>
                </a:lnSpc>
                <a:spcBef>
                  <a:spcPct val="20000"/>
                </a:spcBef>
                <a:buSzPct val="90000"/>
                <a:buFontTx/>
                <a:buBlip>
                  <a:blip r:embed="rId2"/>
                </a:buBlip>
                <a:defRPr sz="2400">
                  <a:gradFill>
                    <a:gsLst>
                      <a:gs pos="0">
                        <a:schemeClr val="tx1"/>
                      </a:gs>
                      <a:gs pos="86000">
                        <a:schemeClr val="tx1"/>
                      </a:gs>
                    </a:gsLst>
                    <a:lin ang="5400000" scaled="0"/>
                  </a:gradFill>
                </a:defRPr>
              </a:lvl3pPr>
              <a:lvl4pPr marL="1605280" indent="-346075">
                <a:lnSpc>
                  <a:spcPct val="90000"/>
                </a:lnSpc>
                <a:spcBef>
                  <a:spcPct val="20000"/>
                </a:spcBef>
                <a:buSzPct val="90000"/>
                <a:buFontTx/>
                <a:buBlip>
                  <a:blip r:embed="rId2"/>
                </a:buBlip>
                <a:defRPr sz="2000">
                  <a:gradFill>
                    <a:gsLst>
                      <a:gs pos="0">
                        <a:schemeClr val="tx1"/>
                      </a:gs>
                      <a:gs pos="86000">
                        <a:schemeClr val="tx1"/>
                      </a:gs>
                    </a:gsLst>
                    <a:lin ang="5400000" scaled="0"/>
                  </a:gradFill>
                </a:defRPr>
              </a:lvl4pPr>
              <a:lvl5pPr marL="1941830" indent="-336550">
                <a:lnSpc>
                  <a:spcPct val="90000"/>
                </a:lnSpc>
                <a:spcBef>
                  <a:spcPct val="20000"/>
                </a:spcBef>
                <a:buSzPct val="90000"/>
                <a:buFontTx/>
                <a:buBlip>
                  <a:blip r:embed="rId2"/>
                </a:buBlip>
                <a:defRPr sz="2000">
                  <a:gradFill>
                    <a:gsLst>
                      <a:gs pos="0">
                        <a:schemeClr val="tx1"/>
                      </a:gs>
                      <a:gs pos="86000">
                        <a:schemeClr val="tx1"/>
                      </a:gs>
                    </a:gsLst>
                    <a:lin ang="5400000" scaled="0"/>
                  </a:gradFill>
                </a:defRPr>
              </a:lvl5pPr>
              <a:lvl6pPr marL="25146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/>
              </a:lvl6pPr>
              <a:lvl7pPr marL="29718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/>
              </a:lvl7pPr>
              <a:lvl8pPr marL="3429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/>
              </a:lvl8pPr>
              <a:lvl9pPr marL="38862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/>
              </a:lvl9pPr>
            </a:lstStyle>
            <a:p>
              <a:pPr>
                <a:defRPr/>
              </a:pPr>
              <a:r>
                <a:rPr lang="en-US" sz="1100" dirty="0">
                  <a:solidFill>
                    <a:srgbClr val="DDDDDD">
                      <a:lumMod val="40000"/>
                      <a:lumOff val="60000"/>
                    </a:srgbClr>
                  </a:solidFill>
                  <a:effectLst>
                    <a:outerShdw blurRad="127000" algn="ctr" rotWithShape="0">
                      <a:srgbClr val="000000"/>
                    </a:outerShdw>
                  </a:effectLst>
                  <a:latin typeface="Segoe"/>
                </a:rPr>
                <a:t>A/B Test</a:t>
              </a:r>
              <a:endParaRPr lang="en-US" sz="1400" dirty="0">
                <a:solidFill>
                  <a:srgbClr val="DDDDDD">
                    <a:lumMod val="40000"/>
                    <a:lumOff val="60000"/>
                  </a:srgbClr>
                </a:solidFill>
                <a:effectLst>
                  <a:outerShdw blurRad="127000" algn="ctr" rotWithShape="0">
                    <a:srgbClr val="000000"/>
                  </a:outerShdw>
                </a:effectLst>
                <a:latin typeface="Segoe"/>
              </a:endParaRPr>
            </a:p>
            <a:p>
              <a:pPr>
                <a:defRPr/>
              </a:pPr>
              <a:r>
                <a:rPr lang="en-US" altLang="zh-CN" sz="1200" dirty="0">
                  <a:solidFill>
                    <a:srgbClr val="DDDDDD">
                      <a:lumMod val="40000"/>
                      <a:lumOff val="60000"/>
                    </a:srgbClr>
                  </a:solidFill>
                  <a:effectLst>
                    <a:outerShdw blurRad="127000" algn="ctr" rotWithShape="0">
                      <a:srgbClr val="000000"/>
                    </a:outerShdw>
                  </a:effectLst>
                  <a:latin typeface="Segoe"/>
                </a:rPr>
                <a:t>A/B </a:t>
              </a:r>
              <a:r>
                <a:rPr lang="zh-CN" altLang="en-US" sz="1200" dirty="0">
                  <a:solidFill>
                    <a:srgbClr val="DDDDDD">
                      <a:lumMod val="40000"/>
                      <a:lumOff val="60000"/>
                    </a:srgbClr>
                  </a:solidFill>
                  <a:effectLst>
                    <a:outerShdw blurRad="127000" algn="ctr" rotWithShape="0">
                      <a:srgbClr val="000000"/>
                    </a:outerShdw>
                  </a:effectLst>
                  <a:latin typeface="Segoe"/>
                </a:rPr>
                <a:t>测试</a:t>
              </a:r>
              <a:endParaRPr lang="en-US" sz="1100" dirty="0">
                <a:solidFill>
                  <a:srgbClr val="DDDDDD">
                    <a:lumMod val="40000"/>
                    <a:lumOff val="60000"/>
                  </a:srgbClr>
                </a:solidFill>
                <a:effectLst>
                  <a:outerShdw blurRad="127000" algn="ctr" rotWithShape="0">
                    <a:srgbClr val="000000"/>
                  </a:outerShdw>
                </a:effectLst>
                <a:latin typeface="Segoe"/>
              </a:endParaRPr>
            </a:p>
          </p:txBody>
        </p:sp>
      </p:grpSp>
      <p:pic>
        <p:nvPicPr>
          <p:cNvPr id="3074" name="Picture 2" descr="https://pic2.zhimg.com/80/v2-3ed14bb8b3785ff32907dc8a29f0809d_hd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8731" y="3209444"/>
            <a:ext cx="6858000" cy="3038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Line 51"/>
          <p:cNvSpPr>
            <a:spLocks noChangeShapeType="1"/>
          </p:cNvSpPr>
          <p:nvPr/>
        </p:nvSpPr>
        <p:spPr bwMode="auto">
          <a:xfrm flipH="1" flipV="1">
            <a:off x="4234160" y="2461247"/>
            <a:ext cx="0" cy="2102105"/>
          </a:xfrm>
          <a:prstGeom prst="line">
            <a:avLst/>
          </a:prstGeom>
          <a:noFill/>
          <a:ln w="76200">
            <a:solidFill>
              <a:srgbClr val="7030A0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ea typeface="微软雅黑" panose="020B0503020204020204" charset="-122"/>
            </a:endParaRPr>
          </a:p>
        </p:txBody>
      </p:sp>
      <p:sp>
        <p:nvSpPr>
          <p:cNvPr id="6" name="Line 52"/>
          <p:cNvSpPr>
            <a:spLocks noChangeShapeType="1"/>
          </p:cNvSpPr>
          <p:nvPr/>
        </p:nvSpPr>
        <p:spPr bwMode="auto">
          <a:xfrm>
            <a:off x="4206534" y="4563350"/>
            <a:ext cx="4292948" cy="0"/>
          </a:xfrm>
          <a:prstGeom prst="line">
            <a:avLst/>
          </a:prstGeom>
          <a:noFill/>
          <a:ln w="76200">
            <a:solidFill>
              <a:srgbClr val="7030A0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solidFill>
                <a:srgbClr val="F2F2F2"/>
              </a:solidFill>
              <a:ea typeface="微软雅黑" panose="020B0503020204020204" charset="-122"/>
            </a:endParaRPr>
          </a:p>
        </p:txBody>
      </p:sp>
      <p:sp>
        <p:nvSpPr>
          <p:cNvPr id="7" name="Line 53"/>
          <p:cNvSpPr>
            <a:spLocks noChangeShapeType="1"/>
          </p:cNvSpPr>
          <p:nvPr/>
        </p:nvSpPr>
        <p:spPr bwMode="auto">
          <a:xfrm>
            <a:off x="5422089" y="3388817"/>
            <a:ext cx="1998296" cy="0"/>
          </a:xfrm>
          <a:prstGeom prst="line">
            <a:avLst/>
          </a:prstGeom>
          <a:noFill/>
          <a:ln w="25400">
            <a:solidFill>
              <a:srgbClr val="00B1DB"/>
            </a:solidFill>
            <a:prstDash val="dash"/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solidFill>
                <a:srgbClr val="F2F2F2"/>
              </a:solidFill>
              <a:ea typeface="微软雅黑" panose="020B0503020204020204" charset="-122"/>
            </a:endParaRPr>
          </a:p>
        </p:txBody>
      </p:sp>
      <p:sp>
        <p:nvSpPr>
          <p:cNvPr id="8" name="Line 54"/>
          <p:cNvSpPr>
            <a:spLocks noChangeShapeType="1"/>
          </p:cNvSpPr>
          <p:nvPr/>
        </p:nvSpPr>
        <p:spPr bwMode="auto">
          <a:xfrm flipH="1" flipV="1">
            <a:off x="6394028" y="2679745"/>
            <a:ext cx="0" cy="1397217"/>
          </a:xfrm>
          <a:prstGeom prst="line">
            <a:avLst/>
          </a:prstGeom>
          <a:noFill/>
          <a:ln w="25400">
            <a:solidFill>
              <a:srgbClr val="00B1DB"/>
            </a:solidFill>
            <a:prstDash val="dash"/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solidFill>
                <a:srgbClr val="F2F2F2"/>
              </a:solidFill>
              <a:ea typeface="微软雅黑" panose="020B0503020204020204" charset="-122"/>
            </a:endParaRPr>
          </a:p>
        </p:txBody>
      </p:sp>
      <p:sp>
        <p:nvSpPr>
          <p:cNvPr id="9" name="Text Box 60"/>
          <p:cNvSpPr txBox="1">
            <a:spLocks noChangeArrowheads="1"/>
          </p:cNvSpPr>
          <p:nvPr/>
        </p:nvSpPr>
        <p:spPr bwMode="auto">
          <a:xfrm>
            <a:off x="2735397" y="2661604"/>
            <a:ext cx="1414145" cy="645160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dirty="0">
                <a:solidFill>
                  <a:schemeClr val="tx1"/>
                </a:solidFill>
                <a:uFillTx/>
                <a:ea typeface="微软雅黑" panose="020B0503020204020204" charset="-122"/>
              </a:rPr>
              <a:t>Behavioral</a:t>
            </a:r>
            <a:endParaRPr lang="en-US" altLang="zh-CN" dirty="0">
              <a:solidFill>
                <a:schemeClr val="tx1"/>
              </a:solidFill>
              <a:uFillTx/>
              <a:ea typeface="微软雅黑" panose="020B0503020204020204" charset="-122"/>
            </a:endParaRPr>
          </a:p>
          <a:p>
            <a:pPr>
              <a:defRPr/>
            </a:pPr>
            <a:r>
              <a:rPr lang="zh-CN" altLang="en-US" dirty="0">
                <a:solidFill>
                  <a:schemeClr val="tx1"/>
                </a:solidFill>
                <a:uFillTx/>
                <a:ea typeface="微软雅黑" panose="020B0503020204020204" charset="-122"/>
              </a:rPr>
              <a:t>行为</a:t>
            </a:r>
            <a:r>
              <a:rPr lang="en-US" altLang="zh-CN" dirty="0">
                <a:solidFill>
                  <a:schemeClr val="tx1"/>
                </a:solidFill>
                <a:uFillTx/>
                <a:ea typeface="微软雅黑" panose="020B0503020204020204" charset="-122"/>
              </a:rPr>
              <a:t>/</a:t>
            </a:r>
            <a:r>
              <a:rPr lang="zh-CN" altLang="en-US" dirty="0">
                <a:solidFill>
                  <a:schemeClr val="tx1"/>
                </a:solidFill>
                <a:uFillTx/>
                <a:ea typeface="微软雅黑" panose="020B0503020204020204" charset="-122"/>
              </a:rPr>
              <a:t>观其行</a:t>
            </a:r>
            <a:endParaRPr lang="zh-CN" altLang="en-US" dirty="0">
              <a:solidFill>
                <a:schemeClr val="tx1"/>
              </a:solidFill>
              <a:uFillTx/>
              <a:ea typeface="微软雅黑" panose="020B0503020204020204" charset="-122"/>
            </a:endParaRPr>
          </a:p>
        </p:txBody>
      </p:sp>
      <p:sp>
        <p:nvSpPr>
          <p:cNvPr id="10" name="Text Box 61"/>
          <p:cNvSpPr txBox="1">
            <a:spLocks noChangeArrowheads="1"/>
          </p:cNvSpPr>
          <p:nvPr/>
        </p:nvSpPr>
        <p:spPr bwMode="auto">
          <a:xfrm>
            <a:off x="2670898" y="3689861"/>
            <a:ext cx="1414145" cy="645160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dirty="0">
                <a:solidFill>
                  <a:schemeClr val="tx1"/>
                </a:solidFill>
                <a:uFillTx/>
                <a:ea typeface="微软雅黑" panose="020B0503020204020204" charset="-122"/>
              </a:rPr>
              <a:t>Attitudinal</a:t>
            </a:r>
            <a:endParaRPr lang="en-US" altLang="zh-CN" dirty="0">
              <a:solidFill>
                <a:schemeClr val="tx1"/>
              </a:solidFill>
              <a:uFillTx/>
              <a:ea typeface="微软雅黑" panose="020B0503020204020204" charset="-122"/>
            </a:endParaRPr>
          </a:p>
          <a:p>
            <a:pPr>
              <a:defRPr/>
            </a:pPr>
            <a:r>
              <a:rPr lang="zh-CN" altLang="en-US" dirty="0">
                <a:solidFill>
                  <a:schemeClr val="tx1"/>
                </a:solidFill>
                <a:uFillTx/>
                <a:ea typeface="微软雅黑" panose="020B0503020204020204" charset="-122"/>
              </a:rPr>
              <a:t>态度</a:t>
            </a:r>
            <a:r>
              <a:rPr lang="en-US" altLang="zh-CN" dirty="0">
                <a:solidFill>
                  <a:schemeClr val="tx1"/>
                </a:solidFill>
                <a:uFillTx/>
                <a:ea typeface="微软雅黑" panose="020B0503020204020204" charset="-122"/>
              </a:rPr>
              <a:t>/</a:t>
            </a:r>
            <a:r>
              <a:rPr lang="zh-CN" altLang="en-US" dirty="0">
                <a:solidFill>
                  <a:schemeClr val="tx1"/>
                </a:solidFill>
                <a:uFillTx/>
                <a:ea typeface="微软雅黑" panose="020B0503020204020204" charset="-122"/>
              </a:rPr>
              <a:t>听其言</a:t>
            </a:r>
            <a:endParaRPr lang="zh-CN" altLang="en-US" dirty="0">
              <a:solidFill>
                <a:schemeClr val="tx1"/>
              </a:solidFill>
              <a:uFillTx/>
              <a:ea typeface="微软雅黑" panose="020B0503020204020204" charset="-122"/>
            </a:endParaRPr>
          </a:p>
        </p:txBody>
      </p:sp>
      <p:sp>
        <p:nvSpPr>
          <p:cNvPr id="11" name="Text Box 62"/>
          <p:cNvSpPr txBox="1">
            <a:spLocks noChangeArrowheads="1"/>
          </p:cNvSpPr>
          <p:nvPr/>
        </p:nvSpPr>
        <p:spPr bwMode="auto">
          <a:xfrm>
            <a:off x="4553825" y="4716625"/>
            <a:ext cx="1330894" cy="92202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dirty="0">
                <a:solidFill>
                  <a:schemeClr val="tx1"/>
                </a:solidFill>
                <a:uFillTx/>
                <a:ea typeface="微软雅黑" panose="020B0503020204020204" charset="-122"/>
              </a:rPr>
              <a:t>Qualitative /</a:t>
            </a:r>
            <a:r>
              <a:rPr lang="zh-CN" altLang="en-US" dirty="0">
                <a:solidFill>
                  <a:schemeClr val="tx1"/>
                </a:solidFill>
                <a:uFillTx/>
                <a:ea typeface="微软雅黑" panose="020B0503020204020204" charset="-122"/>
              </a:rPr>
              <a:t>定性</a:t>
            </a:r>
            <a:r>
              <a:rPr lang="en-US" altLang="zh-CN" dirty="0">
                <a:solidFill>
                  <a:schemeClr val="tx1"/>
                </a:solidFill>
                <a:uFillTx/>
                <a:ea typeface="微软雅黑" panose="020B0503020204020204" charset="-122"/>
              </a:rPr>
              <a:t>/</a:t>
            </a:r>
            <a:r>
              <a:rPr lang="zh-CN" altLang="en-US" dirty="0">
                <a:solidFill>
                  <a:schemeClr val="tx1"/>
                </a:solidFill>
                <a:uFillTx/>
                <a:ea typeface="微软雅黑" panose="020B0503020204020204" charset="-122"/>
              </a:rPr>
              <a:t>为啥</a:t>
            </a:r>
            <a:r>
              <a:rPr lang="en-US" altLang="zh-CN" dirty="0">
                <a:solidFill>
                  <a:schemeClr val="tx1"/>
                </a:solidFill>
                <a:uFillTx/>
                <a:ea typeface="微软雅黑" panose="020B0503020204020204" charset="-122"/>
              </a:rPr>
              <a:t>/</a:t>
            </a:r>
            <a:r>
              <a:rPr lang="zh-CN" altLang="en-US" dirty="0">
                <a:solidFill>
                  <a:schemeClr val="tx1"/>
                </a:solidFill>
                <a:uFillTx/>
                <a:ea typeface="微软雅黑" panose="020B0503020204020204" charset="-122"/>
              </a:rPr>
              <a:t>怎样改进</a:t>
            </a:r>
            <a:endParaRPr lang="zh-CN" altLang="en-US" dirty="0">
              <a:solidFill>
                <a:schemeClr val="tx1"/>
              </a:solidFill>
              <a:uFillTx/>
              <a:ea typeface="微软雅黑" panose="020B0503020204020204" charset="-122"/>
            </a:endParaRPr>
          </a:p>
        </p:txBody>
      </p:sp>
      <p:sp>
        <p:nvSpPr>
          <p:cNvPr id="12" name="Text Box 63"/>
          <p:cNvSpPr txBox="1">
            <a:spLocks noChangeArrowheads="1"/>
          </p:cNvSpPr>
          <p:nvPr/>
        </p:nvSpPr>
        <p:spPr bwMode="auto">
          <a:xfrm>
            <a:off x="6776197" y="4827751"/>
            <a:ext cx="1394868" cy="92202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dirty="0">
                <a:solidFill>
                  <a:schemeClr val="tx1"/>
                </a:solidFill>
                <a:uFillTx/>
                <a:ea typeface="微软雅黑" panose="020B0503020204020204" charset="-122"/>
              </a:rPr>
              <a:t>Quantitative / </a:t>
            </a:r>
            <a:r>
              <a:rPr lang="zh-CN" altLang="en-US" dirty="0">
                <a:solidFill>
                  <a:schemeClr val="tx1"/>
                </a:solidFill>
                <a:uFillTx/>
                <a:ea typeface="微软雅黑" panose="020B0503020204020204" charset="-122"/>
              </a:rPr>
              <a:t>定量</a:t>
            </a:r>
            <a:r>
              <a:rPr lang="en-US" altLang="zh-CN" dirty="0">
                <a:solidFill>
                  <a:schemeClr val="tx1"/>
                </a:solidFill>
                <a:uFillTx/>
                <a:ea typeface="微软雅黑" panose="020B0503020204020204" charset="-122"/>
              </a:rPr>
              <a:t>/</a:t>
            </a:r>
            <a:r>
              <a:rPr lang="zh-CN" altLang="en-US" dirty="0">
                <a:solidFill>
                  <a:schemeClr val="tx1"/>
                </a:solidFill>
                <a:uFillTx/>
                <a:ea typeface="微软雅黑" panose="020B0503020204020204" charset="-122"/>
              </a:rPr>
              <a:t>是多少</a:t>
            </a:r>
            <a:endParaRPr lang="zh-CN" altLang="en-US" dirty="0">
              <a:solidFill>
                <a:schemeClr val="tx1"/>
              </a:solidFill>
              <a:uFillTx/>
              <a:ea typeface="微软雅黑" panose="020B0503020204020204" charset="-122"/>
            </a:endParaRPr>
          </a:p>
        </p:txBody>
      </p:sp>
      <p:sp>
        <p:nvSpPr>
          <p:cNvPr id="13" name="Text Box 68"/>
          <p:cNvSpPr txBox="1">
            <a:spLocks noChangeArrowheads="1"/>
          </p:cNvSpPr>
          <p:nvPr/>
        </p:nvSpPr>
        <p:spPr bwMode="auto">
          <a:xfrm>
            <a:off x="4330124" y="2663145"/>
            <a:ext cx="1967865" cy="645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dirty="0">
                <a:solidFill>
                  <a:srgbClr val="C00000"/>
                </a:solidFill>
                <a:ea typeface="微软雅黑" panose="020B0503020204020204" charset="-122"/>
              </a:rPr>
              <a:t>Usability lab study</a:t>
            </a:r>
            <a:endParaRPr lang="en-US" altLang="zh-CN" dirty="0">
              <a:solidFill>
                <a:srgbClr val="C00000"/>
              </a:solidFill>
              <a:ea typeface="微软雅黑" panose="020B0503020204020204" charset="-122"/>
            </a:endParaRPr>
          </a:p>
          <a:p>
            <a:pPr>
              <a:defRPr/>
            </a:pPr>
            <a:r>
              <a:rPr lang="en-US" altLang="zh-CN" dirty="0">
                <a:solidFill>
                  <a:srgbClr val="C00000"/>
                </a:solidFill>
                <a:ea typeface="微软雅黑" panose="020B0503020204020204" charset="-122"/>
              </a:rPr>
              <a:t>Ethnographic study</a:t>
            </a:r>
            <a:endParaRPr lang="en-US" altLang="zh-CN" dirty="0">
              <a:solidFill>
                <a:srgbClr val="C00000"/>
              </a:solidFill>
              <a:ea typeface="微软雅黑" panose="020B0503020204020204" charset="-122"/>
            </a:endParaRPr>
          </a:p>
        </p:txBody>
      </p:sp>
      <p:sp>
        <p:nvSpPr>
          <p:cNvPr id="14" name="Text Box 69"/>
          <p:cNvSpPr txBox="1">
            <a:spLocks noChangeArrowheads="1"/>
          </p:cNvSpPr>
          <p:nvPr/>
        </p:nvSpPr>
        <p:spPr bwMode="auto">
          <a:xfrm>
            <a:off x="4394894" y="3690225"/>
            <a:ext cx="1903095" cy="645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dirty="0">
                <a:solidFill>
                  <a:srgbClr val="C00000"/>
                </a:solidFill>
                <a:ea typeface="微软雅黑" panose="020B0503020204020204" charset="-122"/>
              </a:rPr>
              <a:t>In-depth interview</a:t>
            </a:r>
            <a:endParaRPr lang="en-US" altLang="zh-CN" dirty="0">
              <a:solidFill>
                <a:srgbClr val="C00000"/>
              </a:solidFill>
              <a:ea typeface="微软雅黑" panose="020B0503020204020204" charset="-122"/>
            </a:endParaRPr>
          </a:p>
          <a:p>
            <a:pPr>
              <a:defRPr/>
            </a:pPr>
            <a:r>
              <a:rPr lang="en-US" altLang="zh-CN" dirty="0">
                <a:solidFill>
                  <a:srgbClr val="C00000"/>
                </a:solidFill>
                <a:ea typeface="微软雅黑" panose="020B0503020204020204" charset="-122"/>
              </a:rPr>
              <a:t>Focus group</a:t>
            </a:r>
            <a:endParaRPr lang="en-US" altLang="zh-CN" dirty="0">
              <a:solidFill>
                <a:srgbClr val="C00000"/>
              </a:solidFill>
              <a:ea typeface="微软雅黑" panose="020B0503020204020204" charset="-122"/>
            </a:endParaRPr>
          </a:p>
        </p:txBody>
      </p:sp>
      <p:sp>
        <p:nvSpPr>
          <p:cNvPr id="15" name="Text Box 70"/>
          <p:cNvSpPr txBox="1">
            <a:spLocks noChangeArrowheads="1"/>
          </p:cNvSpPr>
          <p:nvPr/>
        </p:nvSpPr>
        <p:spPr bwMode="auto">
          <a:xfrm>
            <a:off x="7447175" y="4134725"/>
            <a:ext cx="1287145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dirty="0">
                <a:solidFill>
                  <a:srgbClr val="C00000"/>
                </a:solidFill>
                <a:ea typeface="微软雅黑" panose="020B0503020204020204" charset="-122"/>
              </a:rPr>
              <a:t>User Survey</a:t>
            </a:r>
            <a:endParaRPr lang="en-US" altLang="zh-CN" dirty="0">
              <a:solidFill>
                <a:srgbClr val="C00000"/>
              </a:solidFill>
              <a:ea typeface="微软雅黑" panose="020B0503020204020204" charset="-122"/>
            </a:endParaRPr>
          </a:p>
        </p:txBody>
      </p:sp>
      <p:sp>
        <p:nvSpPr>
          <p:cNvPr id="16" name="Text Box 71"/>
          <p:cNvSpPr txBox="1">
            <a:spLocks noChangeArrowheads="1"/>
          </p:cNvSpPr>
          <p:nvPr/>
        </p:nvSpPr>
        <p:spPr bwMode="auto">
          <a:xfrm>
            <a:off x="6467699" y="2668861"/>
            <a:ext cx="236474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dirty="0">
                <a:solidFill>
                  <a:srgbClr val="C00000"/>
                </a:solidFill>
                <a:ea typeface="微软雅黑" panose="020B0503020204020204" charset="-122"/>
              </a:rPr>
              <a:t>Usability benchmarking</a:t>
            </a:r>
            <a:endParaRPr lang="en-US" altLang="zh-CN" dirty="0">
              <a:solidFill>
                <a:srgbClr val="C00000"/>
              </a:solidFill>
              <a:ea typeface="微软雅黑" panose="020B0503020204020204" charset="-122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467700" y="2862869"/>
            <a:ext cx="129603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>
                <a:solidFill>
                  <a:srgbClr val="C00000"/>
                </a:solidFill>
                <a:ea typeface="微软雅黑" panose="020B0503020204020204" charset="-122"/>
              </a:rPr>
              <a:t>Eye tracking</a:t>
            </a:r>
            <a:endParaRPr lang="en-US" dirty="0">
              <a:solidFill>
                <a:srgbClr val="C00000"/>
              </a:solidFill>
              <a:ea typeface="微软雅黑" panose="020B0503020204020204" charset="-122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425090" y="3652855"/>
            <a:ext cx="1309370" cy="6451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>
                <a:solidFill>
                  <a:srgbClr val="C00000"/>
                </a:solidFill>
                <a:ea typeface="微软雅黑" panose="020B0503020204020204" charset="-122"/>
              </a:rPr>
              <a:t>Card sorting</a:t>
            </a:r>
            <a:endParaRPr lang="en-US" dirty="0">
              <a:solidFill>
                <a:srgbClr val="C00000"/>
              </a:solidFill>
              <a:ea typeface="微软雅黑" panose="020B0503020204020204" charset="-122"/>
            </a:endParaRPr>
          </a:p>
          <a:p>
            <a:pPr>
              <a:defRPr/>
            </a:pPr>
            <a:r>
              <a:rPr lang="en-US" dirty="0">
                <a:solidFill>
                  <a:srgbClr val="C00000"/>
                </a:solidFill>
                <a:ea typeface="微软雅黑" panose="020B0503020204020204" charset="-122"/>
              </a:rPr>
              <a:t>Diary study</a:t>
            </a:r>
            <a:endParaRPr lang="en-US" dirty="0">
              <a:solidFill>
                <a:srgbClr val="C00000"/>
              </a:solidFill>
              <a:ea typeface="微软雅黑" panose="020B0503020204020204" charset="-122"/>
            </a:endParaRPr>
          </a:p>
        </p:txBody>
      </p:sp>
      <p:sp>
        <p:nvSpPr>
          <p:cNvPr id="19" name="Text Box 71"/>
          <p:cNvSpPr txBox="1">
            <a:spLocks noChangeArrowheads="1"/>
          </p:cNvSpPr>
          <p:nvPr/>
        </p:nvSpPr>
        <p:spPr bwMode="auto">
          <a:xfrm>
            <a:off x="7605550" y="2357452"/>
            <a:ext cx="122682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dirty="0">
                <a:solidFill>
                  <a:srgbClr val="C00000"/>
                </a:solidFill>
                <a:ea typeface="微软雅黑" panose="020B0503020204020204" charset="-122"/>
              </a:rPr>
              <a:t>A/B Testing</a:t>
            </a:r>
            <a:endParaRPr lang="en-US" altLang="zh-CN" dirty="0">
              <a:solidFill>
                <a:srgbClr val="C00000"/>
              </a:solidFill>
              <a:ea typeface="微软雅黑" panose="020B0503020204020204" charset="-122"/>
            </a:endParaRPr>
          </a:p>
        </p:txBody>
      </p:sp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1981200" y="155448"/>
            <a:ext cx="8229600" cy="1252728"/>
          </a:xfrm>
        </p:spPr>
        <p:txBody>
          <a:bodyPr/>
          <a:lstStyle/>
          <a:p>
            <a:r>
              <a:rPr lang="en-US" dirty="0"/>
              <a:t>Dimension of User Study</a:t>
            </a:r>
            <a:endParaRPr lang="en-US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做过头了会怎样？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zh-CN" altLang="en-US" dirty="0">
                <a:latin typeface="+mn-ea"/>
              </a:rPr>
              <a:t>我们有这么多各式各样的工具</a:t>
            </a:r>
            <a:r>
              <a:rPr lang="en-US" altLang="zh-CN" dirty="0">
                <a:latin typeface="+mn-ea"/>
              </a:rPr>
              <a:t>, </a:t>
            </a:r>
            <a:r>
              <a:rPr lang="zh-CN" altLang="en-US" dirty="0">
                <a:latin typeface="+mn-ea"/>
              </a:rPr>
              <a:t>互联网给我们带来了这么多用户和数据</a:t>
            </a:r>
            <a:r>
              <a:rPr lang="en-US" altLang="zh-CN" dirty="0">
                <a:latin typeface="+mn-ea"/>
              </a:rPr>
              <a:t>, </a:t>
            </a:r>
            <a:r>
              <a:rPr lang="zh-CN" altLang="en-US" dirty="0">
                <a:latin typeface="+mn-ea"/>
              </a:rPr>
              <a:t>这是好事</a:t>
            </a:r>
            <a:r>
              <a:rPr lang="en-US" altLang="zh-CN" dirty="0">
                <a:latin typeface="+mn-ea"/>
              </a:rPr>
              <a:t>, </a:t>
            </a:r>
            <a:r>
              <a:rPr lang="zh-CN" altLang="en-US" dirty="0">
                <a:latin typeface="+mn-ea"/>
              </a:rPr>
              <a:t>也有副作用。 </a:t>
            </a:r>
            <a:endParaRPr lang="en-US" altLang="zh-CN" dirty="0">
              <a:latin typeface="+mn-ea"/>
            </a:endParaRPr>
          </a:p>
          <a:p>
            <a:pPr>
              <a:lnSpc>
                <a:spcPct val="120000"/>
              </a:lnSpc>
            </a:pPr>
            <a:endParaRPr lang="en-US" altLang="zh-CN" dirty="0">
              <a:latin typeface="+mn-ea"/>
            </a:endParaRPr>
          </a:p>
          <a:p>
            <a:pPr>
              <a:lnSpc>
                <a:spcPct val="120000"/>
              </a:lnSpc>
            </a:pPr>
            <a:r>
              <a:rPr lang="en-US" altLang="zh-CN" dirty="0">
                <a:latin typeface="+mn-ea"/>
              </a:rPr>
              <a:t>Douglas Bowman </a:t>
            </a:r>
            <a:r>
              <a:rPr lang="zh-CN" altLang="en-US" dirty="0">
                <a:latin typeface="+mn-ea"/>
              </a:rPr>
              <a:t>曾经是</a:t>
            </a:r>
            <a:r>
              <a:rPr lang="en-US" altLang="zh-CN" dirty="0">
                <a:latin typeface="+mn-ea"/>
              </a:rPr>
              <a:t>Google </a:t>
            </a:r>
            <a:r>
              <a:rPr lang="zh-CN" altLang="en-US" dirty="0">
                <a:latin typeface="+mn-ea"/>
              </a:rPr>
              <a:t>的视觉设计主管</a:t>
            </a:r>
            <a:r>
              <a:rPr lang="en-US" altLang="zh-CN" dirty="0">
                <a:latin typeface="+mn-ea"/>
              </a:rPr>
              <a:t>, 2009 </a:t>
            </a:r>
            <a:r>
              <a:rPr lang="zh-CN" altLang="en-US" dirty="0">
                <a:latin typeface="+mn-ea"/>
              </a:rPr>
              <a:t>年的一天</a:t>
            </a:r>
            <a:r>
              <a:rPr lang="en-US" altLang="zh-CN" dirty="0">
                <a:latin typeface="+mn-ea"/>
              </a:rPr>
              <a:t>, </a:t>
            </a:r>
            <a:r>
              <a:rPr lang="zh-CN" altLang="en-US" dirty="0">
                <a:latin typeface="+mn-ea"/>
              </a:rPr>
              <a:t>他受不了了</a:t>
            </a:r>
            <a:r>
              <a:rPr lang="en-US" altLang="zh-CN" dirty="0">
                <a:latin typeface="+mn-ea"/>
              </a:rPr>
              <a:t>: </a:t>
            </a:r>
            <a:endParaRPr lang="en-US" altLang="zh-CN" dirty="0">
              <a:latin typeface="+mn-ea"/>
            </a:endParaRPr>
          </a:p>
          <a:p>
            <a:pPr>
              <a:lnSpc>
                <a:spcPct val="120000"/>
              </a:lnSpc>
            </a:pPr>
            <a:endParaRPr lang="en-US" altLang="zh-CN" dirty="0">
              <a:latin typeface="+mn-ea"/>
            </a:endParaRPr>
          </a:p>
          <a:p>
            <a:pPr lvl="1">
              <a:lnSpc>
                <a:spcPct val="120000"/>
              </a:lnSpc>
            </a:pPr>
            <a:r>
              <a:rPr lang="en-US" altLang="zh-CN" dirty="0">
                <a:latin typeface="+mn-ea"/>
              </a:rPr>
              <a:t>Yes, it's true that a team at Google couldn't decide between two blues, so they're </a:t>
            </a:r>
            <a:r>
              <a:rPr lang="en-US" altLang="zh-CN" dirty="0">
                <a:highlight>
                  <a:srgbClr val="00FFFF"/>
                </a:highlight>
                <a:latin typeface="+mn-ea"/>
              </a:rPr>
              <a:t>testing 41 shades </a:t>
            </a:r>
            <a:r>
              <a:rPr lang="en-US" altLang="zh-CN" dirty="0">
                <a:latin typeface="+mn-ea"/>
              </a:rPr>
              <a:t>between each </a:t>
            </a:r>
            <a:r>
              <a:rPr lang="en-US" altLang="zh-CN" dirty="0">
                <a:highlight>
                  <a:srgbClr val="0000FF"/>
                </a:highlight>
                <a:latin typeface="+mn-ea"/>
              </a:rPr>
              <a:t>blue</a:t>
            </a:r>
            <a:r>
              <a:rPr lang="en-US" altLang="zh-CN" dirty="0">
                <a:latin typeface="+mn-ea"/>
              </a:rPr>
              <a:t> to see which one performs better. I had a recent debate over whether a border should be 3, 4, or 5 pixels wide, and was asked to prove my case. I can't operate in an environment like that. I've grown tired of debating such minuscule design decisions... </a:t>
            </a:r>
            <a:endParaRPr lang="en-US" altLang="zh-CN" dirty="0">
              <a:latin typeface="+mn-ea"/>
            </a:endParaRPr>
          </a:p>
          <a:p>
            <a:pPr>
              <a:lnSpc>
                <a:spcPct val="120000"/>
              </a:lnSpc>
            </a:pPr>
            <a:endParaRPr lang="en-US" altLang="zh-CN" dirty="0">
              <a:latin typeface="+mn-ea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latin typeface="+mn-ea"/>
              </a:rPr>
              <a:t>当你的公司要你用数据来证明 </a:t>
            </a:r>
            <a:r>
              <a:rPr lang="en-US" altLang="zh-CN" dirty="0">
                <a:latin typeface="+mn-ea"/>
              </a:rPr>
              <a:t>41 </a:t>
            </a:r>
            <a:r>
              <a:rPr lang="zh-CN" altLang="en-US" dirty="0">
                <a:latin typeface="+mn-ea"/>
              </a:rPr>
              <a:t>中蓝色到底哪一种更好</a:t>
            </a:r>
            <a:r>
              <a:rPr lang="en-US" altLang="zh-CN" dirty="0">
                <a:latin typeface="+mn-ea"/>
              </a:rPr>
              <a:t>, </a:t>
            </a:r>
            <a:r>
              <a:rPr lang="zh-CN" altLang="en-US" dirty="0">
                <a:latin typeface="+mn-ea"/>
              </a:rPr>
              <a:t>或者为一个边栏宽度是</a:t>
            </a:r>
            <a:r>
              <a:rPr lang="en-US" altLang="zh-CN" dirty="0">
                <a:latin typeface="+mn-ea"/>
              </a:rPr>
              <a:t>3, 4, </a:t>
            </a:r>
            <a:r>
              <a:rPr lang="zh-CN" altLang="en-US" dirty="0">
                <a:latin typeface="+mn-ea"/>
              </a:rPr>
              <a:t>或</a:t>
            </a:r>
            <a:r>
              <a:rPr lang="en-US" altLang="zh-CN" dirty="0">
                <a:latin typeface="+mn-ea"/>
              </a:rPr>
              <a:t>5 </a:t>
            </a:r>
            <a:r>
              <a:rPr lang="zh-CN" altLang="en-US" dirty="0">
                <a:latin typeface="+mn-ea"/>
              </a:rPr>
              <a:t>而争执不休</a:t>
            </a:r>
            <a:r>
              <a:rPr lang="en-US" altLang="zh-CN" dirty="0">
                <a:latin typeface="+mn-ea"/>
              </a:rPr>
              <a:t>, </a:t>
            </a:r>
            <a:r>
              <a:rPr lang="zh-CN" altLang="en-US" dirty="0">
                <a:latin typeface="+mn-ea"/>
              </a:rPr>
              <a:t>纷纷表示要拿数据来证明的时候</a:t>
            </a:r>
            <a:r>
              <a:rPr lang="en-US" altLang="zh-CN" dirty="0">
                <a:latin typeface="+mn-ea"/>
              </a:rPr>
              <a:t>, </a:t>
            </a:r>
            <a:r>
              <a:rPr lang="zh-CN" altLang="en-US" dirty="0">
                <a:latin typeface="+mn-ea"/>
              </a:rPr>
              <a:t>你怎么办</a:t>
            </a:r>
            <a:r>
              <a:rPr lang="en-US" altLang="zh-CN" dirty="0">
                <a:latin typeface="+mn-ea"/>
              </a:rPr>
              <a:t>? </a:t>
            </a:r>
            <a:endParaRPr lang="en-US" altLang="zh-CN" dirty="0">
              <a:latin typeface="+mn-ea"/>
            </a:endParaRPr>
          </a:p>
          <a:p>
            <a:pPr marL="0" indent="0">
              <a:lnSpc>
                <a:spcPct val="120000"/>
              </a:lnSpc>
              <a:buNone/>
            </a:pPr>
            <a:endParaRPr lang="en-US" altLang="zh-CN" dirty="0">
              <a:latin typeface="+mn-ea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用户调研会不会太晚？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永远不会</a:t>
            </a:r>
            <a:endParaRPr lang="en-US" dirty="0"/>
          </a:p>
          <a:p>
            <a:pPr lvl="1"/>
            <a:r>
              <a:rPr lang="zh-CN" altLang="en-US" dirty="0"/>
              <a:t>当你把软件交给用户的时候，学习才刚刚开始</a:t>
            </a:r>
            <a:endParaRPr lang="en-US" altLang="zh-CN" dirty="0"/>
          </a:p>
          <a:p>
            <a:r>
              <a:rPr lang="zh-CN" altLang="en-US" dirty="0"/>
              <a:t>下面每个小组做用户调研</a:t>
            </a:r>
            <a:endParaRPr lang="en-US" altLang="zh-CN" dirty="0"/>
          </a:p>
          <a:p>
            <a:pPr lvl="1"/>
            <a:r>
              <a:rPr lang="zh-CN" altLang="en-US" dirty="0"/>
              <a:t>选 </a:t>
            </a:r>
            <a:r>
              <a:rPr lang="en-US" altLang="zh-CN" dirty="0"/>
              <a:t>1 – 2 </a:t>
            </a:r>
            <a:r>
              <a:rPr lang="zh-CN" altLang="en-US" dirty="0"/>
              <a:t>种调研方法</a:t>
            </a:r>
            <a:r>
              <a:rPr lang="en-US" altLang="zh-CN" dirty="0"/>
              <a:t>. </a:t>
            </a:r>
            <a:endParaRPr lang="en-US" altLang="zh-CN" dirty="0"/>
          </a:p>
          <a:p>
            <a:pPr lvl="1"/>
            <a:r>
              <a:rPr lang="zh-CN" altLang="en-US" dirty="0"/>
              <a:t>为你的小组找到一个目标用户 （到教室外找到别的班级的同学）</a:t>
            </a:r>
            <a:endParaRPr lang="en-US" altLang="zh-CN" dirty="0"/>
          </a:p>
          <a:p>
            <a:pPr lvl="1"/>
            <a:r>
              <a:rPr lang="zh-CN" altLang="en-US" dirty="0"/>
              <a:t>让她使用软件解决真实的问题</a:t>
            </a:r>
            <a:r>
              <a:rPr lang="en-US" altLang="zh-CN" dirty="0"/>
              <a:t> (</a:t>
            </a:r>
            <a:r>
              <a:rPr lang="zh-CN" altLang="en-US" dirty="0"/>
              <a:t>观察，记录</a:t>
            </a:r>
            <a:r>
              <a:rPr lang="en-US" altLang="zh-CN" dirty="0"/>
              <a:t>)</a:t>
            </a:r>
            <a:endParaRPr lang="en-US" altLang="zh-CN" dirty="0"/>
          </a:p>
          <a:p>
            <a:pPr lvl="1"/>
            <a:r>
              <a:rPr lang="zh-CN" altLang="en-US" dirty="0"/>
              <a:t>没有软件可以展示的小组可以采取 “调查问卷</a:t>
            </a:r>
            <a:r>
              <a:rPr lang="en-US" altLang="zh-CN" dirty="0"/>
              <a:t>/</a:t>
            </a:r>
            <a:r>
              <a:rPr lang="zh-CN" altLang="en-US" dirty="0"/>
              <a:t>深入采访” 的办法</a:t>
            </a:r>
            <a:endParaRPr lang="en-US" altLang="zh-CN" dirty="0"/>
          </a:p>
          <a:p>
            <a:pPr lvl="1"/>
            <a:r>
              <a:rPr lang="zh-CN" altLang="en-US" dirty="0"/>
              <a:t>总结用户反馈</a:t>
            </a:r>
            <a:endParaRPr lang="en-US" altLang="zh-CN" dirty="0"/>
          </a:p>
          <a:p>
            <a:pPr lvl="1"/>
            <a:r>
              <a:rPr lang="zh-CN" altLang="en-US" b="1" dirty="0"/>
              <a:t>录像，把录像上传，分享</a:t>
            </a:r>
            <a:endParaRPr lang="en-US" altLang="zh-CN" b="1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tx1"/>
                </a:solidFill>
              </a:rPr>
              <a:t>NABCD </a:t>
            </a:r>
            <a:r>
              <a:rPr lang="zh-CN" altLang="en-US">
                <a:solidFill>
                  <a:schemeClr val="tx1"/>
                </a:solidFill>
              </a:rPr>
              <a:t>模型</a:t>
            </a:r>
            <a:endParaRPr lang="en-US">
              <a:solidFill>
                <a:schemeClr val="tx1"/>
              </a:solidFill>
            </a:endParaRPr>
          </a:p>
        </p:txBody>
      </p:sp>
      <p:graphicFrame>
        <p:nvGraphicFramePr>
          <p:cNvPr id="5" name="Content Placeholder 2"/>
          <p:cNvGraphicFramePr>
            <a:graphicFrameLocks noGrp="1"/>
          </p:cNvGraphicFramePr>
          <p:nvPr>
            <p:ph idx="1"/>
          </p:nvPr>
        </p:nvGraphicFramePr>
        <p:xfrm>
          <a:off x="979488" y="1825625"/>
          <a:ext cx="10233025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需求 </a:t>
            </a:r>
            <a:r>
              <a:rPr lang="en-US" altLang="zh-CN" dirty="0"/>
              <a:t>– </a:t>
            </a:r>
            <a:r>
              <a:rPr lang="zh-CN" altLang="en-US" dirty="0"/>
              <a:t>都按照用户的要求来？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我把用户需求 </a:t>
            </a:r>
            <a:r>
              <a:rPr lang="en-US" altLang="zh-CN" dirty="0"/>
              <a:t>100% </a:t>
            </a:r>
            <a:r>
              <a:rPr lang="zh-CN" altLang="en-US" dirty="0"/>
              <a:t>都实现了，不就行了么？</a:t>
            </a:r>
            <a:endParaRPr lang="en-US" altLang="zh-CN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99713" y="2282451"/>
            <a:ext cx="6734355" cy="229309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9109" y="3372610"/>
            <a:ext cx="1009650" cy="4857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6424" y="4342273"/>
            <a:ext cx="3445576" cy="251572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</a:t>
            </a:r>
            <a:r>
              <a:rPr lang="en-US" altLang="zh-CN" dirty="0"/>
              <a:t>pproach </a:t>
            </a:r>
            <a:r>
              <a:rPr lang="zh-CN" altLang="en-US" dirty="0"/>
              <a:t>你的独特做法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你有什么独特的招数 （</a:t>
            </a:r>
            <a:r>
              <a:rPr lang="en-US" altLang="zh-CN" dirty="0"/>
              <a:t>10X </a:t>
            </a:r>
            <a:r>
              <a:rPr lang="zh-CN" altLang="en-US" dirty="0"/>
              <a:t>的效果）</a:t>
            </a:r>
            <a:endParaRPr lang="en-US" altLang="zh-CN" dirty="0"/>
          </a:p>
          <a:p>
            <a:endParaRPr lang="en-US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</a:t>
            </a:r>
            <a:r>
              <a:rPr lang="en-US" altLang="zh-CN" dirty="0"/>
              <a:t>enefit </a:t>
            </a:r>
            <a:r>
              <a:rPr lang="zh-CN" altLang="en-US" dirty="0"/>
              <a:t>好处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产品</a:t>
            </a:r>
            <a:r>
              <a:rPr lang="en-US" altLang="zh-CN" dirty="0"/>
              <a:t>/</a:t>
            </a:r>
            <a:r>
              <a:rPr lang="zh-CN" altLang="en-US" dirty="0"/>
              <a:t>功能给最终用户， 客户， 公司带来什么好处呢？</a:t>
            </a:r>
            <a:endParaRPr lang="en-US" altLang="zh-CN" dirty="0"/>
          </a:p>
          <a:p>
            <a:r>
              <a:rPr lang="zh-CN" altLang="en-US" dirty="0"/>
              <a:t>要花费多少经历、时间、金钱才能得到你的好处？</a:t>
            </a:r>
            <a:endParaRPr lang="en-US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</a:t>
            </a:r>
            <a:r>
              <a:rPr lang="en-US" altLang="zh-CN" dirty="0"/>
              <a:t>ompetitors </a:t>
            </a:r>
            <a:r>
              <a:rPr lang="zh-CN" altLang="en-US" dirty="0"/>
              <a:t>竞争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5"/>
            <a:ext cx="6321660" cy="4351338"/>
          </a:xfrm>
        </p:spPr>
        <p:txBody>
          <a:bodyPr/>
          <a:lstStyle/>
          <a:p>
            <a:r>
              <a:rPr lang="zh-CN" altLang="en-US" dirty="0"/>
              <a:t>目前行业有多少竞争者</a:t>
            </a:r>
            <a:endParaRPr lang="en-US" altLang="zh-CN" dirty="0"/>
          </a:p>
          <a:p>
            <a:r>
              <a:rPr lang="zh-CN" altLang="en-US" dirty="0"/>
              <a:t>他们的优势</a:t>
            </a:r>
            <a:r>
              <a:rPr lang="en-US" altLang="zh-CN" dirty="0"/>
              <a:t>/</a:t>
            </a:r>
            <a:r>
              <a:rPr lang="zh-CN" altLang="en-US" dirty="0"/>
              <a:t>劣势是什么</a:t>
            </a:r>
            <a:endParaRPr lang="en-US" altLang="zh-CN" dirty="0"/>
          </a:p>
          <a:p>
            <a:endParaRPr lang="en-US" dirty="0"/>
          </a:p>
          <a:p>
            <a:r>
              <a:rPr lang="zh-CN" altLang="en-US" dirty="0"/>
              <a:t>我们有什么先发优势</a:t>
            </a:r>
            <a:r>
              <a:rPr lang="en-US" altLang="zh-CN" dirty="0"/>
              <a:t>/</a:t>
            </a:r>
            <a:r>
              <a:rPr lang="zh-CN" altLang="en-US" dirty="0"/>
              <a:t>后发优势？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04643" y="945409"/>
            <a:ext cx="3795089" cy="305588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5020" y="4412202"/>
            <a:ext cx="2207016" cy="244579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3554" y="4425950"/>
            <a:ext cx="2132685" cy="244355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4643" y="4412202"/>
            <a:ext cx="2090645" cy="244579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</a:t>
            </a:r>
            <a:r>
              <a:rPr lang="en-US" altLang="zh-CN" dirty="0"/>
              <a:t>elivery </a:t>
            </a:r>
            <a:r>
              <a:rPr lang="zh-CN" altLang="en-US" dirty="0"/>
              <a:t>交到用户手中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45081"/>
            <a:ext cx="10233800" cy="4351338"/>
          </a:xfrm>
        </p:spPr>
        <p:txBody>
          <a:bodyPr/>
          <a:lstStyle/>
          <a:p>
            <a:r>
              <a:rPr lang="zh-CN" altLang="en-US" dirty="0"/>
              <a:t>你有一个比现有产品更好的产品！</a:t>
            </a:r>
            <a:endParaRPr lang="en-US" altLang="zh-CN" dirty="0"/>
          </a:p>
          <a:p>
            <a:r>
              <a:rPr lang="zh-CN" altLang="en-US" dirty="0"/>
              <a:t>怎么交到千百个用户手中呢？</a:t>
            </a:r>
            <a:endParaRPr lang="en-US" altLang="zh-CN" dirty="0"/>
          </a:p>
          <a:p>
            <a:endParaRPr lang="en-US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项目提议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sz="2000" dirty="0"/>
              <a:t>对于你的项目，提出下面的数据</a:t>
            </a:r>
            <a:r>
              <a:rPr lang="en-US" altLang="zh-CN" sz="2000" dirty="0"/>
              <a:t>/</a:t>
            </a:r>
            <a:r>
              <a:rPr lang="zh-CN" altLang="en-US" sz="2000" dirty="0"/>
              <a:t>理由</a:t>
            </a:r>
            <a:endParaRPr lang="en-US" sz="2000" dirty="0"/>
          </a:p>
          <a:p>
            <a:r>
              <a:rPr lang="zh-CN" altLang="en-US" sz="2000" dirty="0"/>
              <a:t>这个领域历史上有什么重大变革</a:t>
            </a:r>
            <a:r>
              <a:rPr lang="en-US" altLang="zh-CN" sz="2000" dirty="0"/>
              <a:t>/</a:t>
            </a:r>
            <a:r>
              <a:rPr lang="zh-CN" altLang="en-US" sz="2000" dirty="0"/>
              <a:t>创新？</a:t>
            </a:r>
            <a:r>
              <a:rPr lang="en-US" sz="2000" dirty="0"/>
              <a:t>   </a:t>
            </a:r>
            <a:endParaRPr lang="en-US" sz="2000" dirty="0"/>
          </a:p>
          <a:p>
            <a:r>
              <a:rPr lang="zh-CN" altLang="en-US" sz="2000" dirty="0"/>
              <a:t>你们的产品是</a:t>
            </a:r>
            <a:r>
              <a:rPr lang="en-US" sz="2000" dirty="0"/>
              <a:t> 1st mover,  2nd mover or Nth Mover?</a:t>
            </a:r>
            <a:endParaRPr lang="en-US" sz="2000" dirty="0"/>
          </a:p>
          <a:p>
            <a:r>
              <a:rPr lang="zh-CN" altLang="en-US" sz="2000" dirty="0"/>
              <a:t>在这个领域中，什么是维持性的技术，有什么过度效能，有什么颠覆性的技术？</a:t>
            </a:r>
            <a:endParaRPr lang="en-US" sz="2000" dirty="0"/>
          </a:p>
          <a:p>
            <a:r>
              <a:rPr lang="zh-CN" altLang="en-US" sz="2000" dirty="0"/>
              <a:t>有哪些 “仍未满足”的用户需求</a:t>
            </a:r>
            <a:r>
              <a:rPr lang="en-US" sz="2000" dirty="0"/>
              <a:t>? </a:t>
            </a:r>
            <a:r>
              <a:rPr lang="zh-CN" altLang="en-US" sz="2000" dirty="0"/>
              <a:t>有哪些 “仍未出现”的用户需求？</a:t>
            </a:r>
            <a:endParaRPr lang="en-US" sz="2000" dirty="0"/>
          </a:p>
          <a:p>
            <a:r>
              <a:rPr lang="zh-CN" altLang="en-US" sz="2000" dirty="0"/>
              <a:t>这个项目的成功是什么样的？</a:t>
            </a:r>
            <a:endParaRPr lang="en-US" sz="2000" dirty="0"/>
          </a:p>
          <a:p>
            <a:r>
              <a:rPr lang="en-US" altLang="zh-CN" sz="2000" dirty="0"/>
              <a:t>3-6 </a:t>
            </a:r>
            <a:r>
              <a:rPr lang="zh-CN" altLang="en-US" sz="2000" dirty="0"/>
              <a:t>个月内要达到什么结果？</a:t>
            </a: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zh-CN" altLang="en-US" sz="2000" dirty="0"/>
              <a:t>在博客中回答这些问题。 </a:t>
            </a: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电梯演说模板 </a:t>
            </a:r>
            <a:r>
              <a:rPr lang="en-US" altLang="zh-CN" dirty="0"/>
              <a:t>– </a:t>
            </a:r>
            <a:r>
              <a:rPr lang="zh-CN" altLang="en-US" dirty="0"/>
              <a:t>新产品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10000"/>
              </a:lnSpc>
            </a:pPr>
            <a:r>
              <a:rPr lang="zh-CN" altLang="en-US" dirty="0"/>
              <a:t>我们的 </a:t>
            </a:r>
            <a:r>
              <a:rPr lang="en-US" altLang="zh-CN" dirty="0"/>
              <a:t>&lt;</a:t>
            </a:r>
            <a:r>
              <a:rPr lang="zh-CN" altLang="en-US" dirty="0"/>
              <a:t>新产品</a:t>
            </a:r>
            <a:r>
              <a:rPr lang="en-US" altLang="zh-CN" dirty="0"/>
              <a:t>&gt; </a:t>
            </a:r>
            <a:r>
              <a:rPr lang="zh-CN" altLang="en-US" dirty="0"/>
              <a:t>是为了解决 </a:t>
            </a:r>
            <a:r>
              <a:rPr lang="en-US" altLang="zh-CN" dirty="0"/>
              <a:t>&lt;</a:t>
            </a:r>
            <a:r>
              <a:rPr lang="zh-CN" altLang="en-US" dirty="0">
                <a:solidFill>
                  <a:srgbClr val="00B050"/>
                </a:solidFill>
              </a:rPr>
              <a:t>目标用户</a:t>
            </a:r>
            <a:r>
              <a:rPr lang="en-US" altLang="zh-CN" dirty="0"/>
              <a:t>&gt; </a:t>
            </a:r>
            <a:r>
              <a:rPr lang="zh-CN" altLang="en-US" dirty="0"/>
              <a:t>的痛苦</a:t>
            </a:r>
            <a:r>
              <a:rPr lang="en-US" altLang="zh-CN" dirty="0"/>
              <a:t>, </a:t>
            </a:r>
            <a:r>
              <a:rPr lang="zh-CN" altLang="en-US" dirty="0"/>
              <a:t>他们需要 </a:t>
            </a:r>
            <a:r>
              <a:rPr lang="en-US" altLang="zh-CN" dirty="0"/>
              <a:t>&lt;</a:t>
            </a:r>
            <a:r>
              <a:rPr lang="en-US" altLang="zh-CN" b="1" dirty="0">
                <a:solidFill>
                  <a:srgbClr val="C00000"/>
                </a:solidFill>
              </a:rPr>
              <a:t>N</a:t>
            </a:r>
            <a:r>
              <a:rPr lang="en-US" altLang="zh-CN" dirty="0">
                <a:solidFill>
                  <a:srgbClr val="C00000"/>
                </a:solidFill>
              </a:rPr>
              <a:t>eed</a:t>
            </a:r>
            <a:r>
              <a:rPr lang="en-US" altLang="zh-CN" dirty="0"/>
              <a:t>&gt;, </a:t>
            </a:r>
            <a:r>
              <a:rPr lang="zh-CN" altLang="en-US" dirty="0"/>
              <a:t>但是现有的方案并没有很好地解决这些需求，我们有独特的办法 </a:t>
            </a:r>
            <a:r>
              <a:rPr lang="en-US" altLang="zh-CN" dirty="0"/>
              <a:t>&lt;</a:t>
            </a:r>
            <a:r>
              <a:rPr lang="en-US" altLang="zh-CN" b="1" dirty="0">
                <a:solidFill>
                  <a:srgbClr val="C00000"/>
                </a:solidFill>
              </a:rPr>
              <a:t>A</a:t>
            </a:r>
            <a:r>
              <a:rPr lang="en-US" altLang="zh-CN" dirty="0">
                <a:solidFill>
                  <a:srgbClr val="C00000"/>
                </a:solidFill>
              </a:rPr>
              <a:t>pproach</a:t>
            </a:r>
            <a:r>
              <a:rPr lang="en-US" altLang="zh-CN" dirty="0"/>
              <a:t>&gt;,  </a:t>
            </a:r>
            <a:r>
              <a:rPr lang="zh-CN" altLang="en-US" dirty="0"/>
              <a:t>它能给用户带来好处 </a:t>
            </a:r>
            <a:r>
              <a:rPr lang="en-US" altLang="zh-CN" dirty="0"/>
              <a:t>&lt;</a:t>
            </a:r>
            <a:r>
              <a:rPr lang="en-US" altLang="zh-CN" b="1" dirty="0">
                <a:solidFill>
                  <a:srgbClr val="C00000"/>
                </a:solidFill>
              </a:rPr>
              <a:t>B</a:t>
            </a:r>
            <a:r>
              <a:rPr lang="en-US" altLang="zh-CN" dirty="0">
                <a:solidFill>
                  <a:srgbClr val="C00000"/>
                </a:solidFill>
              </a:rPr>
              <a:t>enefit</a:t>
            </a:r>
            <a:r>
              <a:rPr lang="en-US" altLang="zh-CN" dirty="0"/>
              <a:t>&gt;</a:t>
            </a:r>
            <a:r>
              <a:rPr lang="zh-CN" altLang="en-US" dirty="0"/>
              <a:t>， 远远超过竞争对手 </a:t>
            </a:r>
            <a:r>
              <a:rPr lang="en-US" altLang="zh-CN" dirty="0"/>
              <a:t>&lt;</a:t>
            </a:r>
            <a:r>
              <a:rPr lang="en-US" altLang="zh-CN" b="1" dirty="0">
                <a:solidFill>
                  <a:srgbClr val="C00000"/>
                </a:solidFill>
              </a:rPr>
              <a:t>C</a:t>
            </a:r>
            <a:r>
              <a:rPr lang="en-US" altLang="zh-CN" dirty="0">
                <a:solidFill>
                  <a:srgbClr val="C00000"/>
                </a:solidFill>
              </a:rPr>
              <a:t>ompetitor</a:t>
            </a:r>
            <a:r>
              <a:rPr lang="en-US" altLang="zh-CN" dirty="0"/>
              <a:t>&gt;.  </a:t>
            </a:r>
            <a:r>
              <a:rPr lang="zh-CN" altLang="en-US" dirty="0"/>
              <a:t>同时，我们有高效率的 </a:t>
            </a:r>
            <a:r>
              <a:rPr lang="en-US" altLang="zh-CN" dirty="0"/>
              <a:t>&lt;</a:t>
            </a:r>
            <a:r>
              <a:rPr lang="en-US" altLang="zh-CN" b="1" dirty="0">
                <a:solidFill>
                  <a:srgbClr val="C00000"/>
                </a:solidFill>
              </a:rPr>
              <a:t>D</a:t>
            </a:r>
            <a:r>
              <a:rPr lang="en-US" altLang="zh-CN" dirty="0">
                <a:solidFill>
                  <a:srgbClr val="C00000"/>
                </a:solidFill>
              </a:rPr>
              <a:t>elivery</a:t>
            </a:r>
            <a:r>
              <a:rPr lang="en-US" altLang="zh-CN" dirty="0"/>
              <a:t>&gt; </a:t>
            </a:r>
            <a:r>
              <a:rPr lang="zh-CN" altLang="en-US" dirty="0"/>
              <a:t>方法，能很快地让大部分用户知道我们的产品，并进一步传播。  </a:t>
            </a:r>
            <a:endParaRPr lang="zh-CN" altLang="en-US" dirty="0"/>
          </a:p>
          <a:p>
            <a:pPr>
              <a:lnSpc>
                <a:spcPct val="110000"/>
              </a:lnSpc>
            </a:pPr>
            <a:endParaRPr lang="en-US" altLang="zh-CN" sz="3000" dirty="0"/>
          </a:p>
          <a:p>
            <a:pPr>
              <a:lnSpc>
                <a:spcPct val="110000"/>
              </a:lnSpc>
            </a:pPr>
            <a:r>
              <a:rPr lang="zh-CN" altLang="en-US" sz="3000" dirty="0"/>
              <a:t>把上面的这段话录制为视频，上传到视频网站，并把链接发到个人</a:t>
            </a:r>
            <a:r>
              <a:rPr lang="en-US" altLang="zh-CN" sz="3000" dirty="0"/>
              <a:t>/</a:t>
            </a:r>
            <a:r>
              <a:rPr lang="zh-CN" altLang="en-US" sz="3000" dirty="0"/>
              <a:t>团队博客上。 </a:t>
            </a:r>
            <a:endParaRPr lang="zh-CN" altLang="en-US" sz="3000" dirty="0"/>
          </a:p>
          <a:p>
            <a:pPr marL="118745" indent="0">
              <a:lnSpc>
                <a:spcPct val="110000"/>
              </a:lnSpc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电梯演说模板 </a:t>
            </a:r>
            <a:r>
              <a:rPr lang="en-US" altLang="zh-CN" dirty="0"/>
              <a:t>– </a:t>
            </a:r>
            <a:r>
              <a:rPr lang="zh-CN" altLang="en-US" dirty="0"/>
              <a:t>改进产品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10000"/>
              </a:lnSpc>
            </a:pPr>
            <a:r>
              <a:rPr lang="zh-CN" altLang="en-US" dirty="0"/>
              <a:t>我们的 </a:t>
            </a:r>
            <a:r>
              <a:rPr lang="en-US" altLang="zh-CN" dirty="0"/>
              <a:t>&lt;</a:t>
            </a:r>
            <a:r>
              <a:rPr lang="zh-CN" altLang="en-US" dirty="0"/>
              <a:t>功能改进</a:t>
            </a:r>
            <a:r>
              <a:rPr lang="en-US" altLang="zh-CN" dirty="0"/>
              <a:t>&gt; </a:t>
            </a:r>
            <a:r>
              <a:rPr lang="zh-CN" altLang="en-US" dirty="0"/>
              <a:t>是为了解决 </a:t>
            </a:r>
            <a:r>
              <a:rPr lang="en-US" altLang="zh-CN" dirty="0"/>
              <a:t>&lt;</a:t>
            </a:r>
            <a:r>
              <a:rPr lang="zh-CN" altLang="en-US" dirty="0">
                <a:solidFill>
                  <a:srgbClr val="00B050"/>
                </a:solidFill>
              </a:rPr>
              <a:t>目标用户</a:t>
            </a:r>
            <a:r>
              <a:rPr lang="en-US" altLang="zh-CN" dirty="0"/>
              <a:t>&gt; </a:t>
            </a:r>
            <a:r>
              <a:rPr lang="zh-CN" altLang="en-US" dirty="0"/>
              <a:t>的痛苦</a:t>
            </a:r>
            <a:r>
              <a:rPr lang="en-US" altLang="zh-CN" dirty="0"/>
              <a:t>, </a:t>
            </a:r>
            <a:r>
              <a:rPr lang="zh-CN" altLang="en-US" dirty="0"/>
              <a:t>他们需要 </a:t>
            </a:r>
            <a:r>
              <a:rPr lang="en-US" altLang="zh-CN" dirty="0"/>
              <a:t>&lt;</a:t>
            </a:r>
            <a:r>
              <a:rPr lang="en-US" altLang="zh-CN" b="1" dirty="0">
                <a:solidFill>
                  <a:srgbClr val="C00000"/>
                </a:solidFill>
              </a:rPr>
              <a:t>N</a:t>
            </a:r>
            <a:r>
              <a:rPr lang="en-US" altLang="zh-CN" dirty="0">
                <a:solidFill>
                  <a:srgbClr val="C00000"/>
                </a:solidFill>
              </a:rPr>
              <a:t>eed</a:t>
            </a:r>
            <a:r>
              <a:rPr lang="en-US" altLang="zh-CN" dirty="0"/>
              <a:t>&gt;, </a:t>
            </a:r>
            <a:r>
              <a:rPr lang="zh-CN" altLang="en-US" dirty="0"/>
              <a:t>但是现有的方案并没有很好地解决这些需求，我们有独特的办法 </a:t>
            </a:r>
            <a:r>
              <a:rPr lang="en-US" altLang="zh-CN" dirty="0"/>
              <a:t>&lt;</a:t>
            </a:r>
            <a:r>
              <a:rPr lang="en-US" altLang="zh-CN" b="1" dirty="0">
                <a:solidFill>
                  <a:srgbClr val="C00000"/>
                </a:solidFill>
              </a:rPr>
              <a:t>A</a:t>
            </a:r>
            <a:r>
              <a:rPr lang="en-US" altLang="zh-CN" dirty="0">
                <a:solidFill>
                  <a:srgbClr val="C00000"/>
                </a:solidFill>
              </a:rPr>
              <a:t>pproach</a:t>
            </a:r>
            <a:r>
              <a:rPr lang="en-US" altLang="zh-CN" dirty="0"/>
              <a:t>&gt;,  </a:t>
            </a:r>
            <a:r>
              <a:rPr lang="zh-CN" altLang="en-US" dirty="0"/>
              <a:t>它能给用户带来好处 </a:t>
            </a:r>
            <a:r>
              <a:rPr lang="en-US" altLang="zh-CN" dirty="0"/>
              <a:t>&lt;</a:t>
            </a:r>
            <a:r>
              <a:rPr lang="en-US" altLang="zh-CN" b="1" dirty="0">
                <a:solidFill>
                  <a:srgbClr val="C00000"/>
                </a:solidFill>
              </a:rPr>
              <a:t>B</a:t>
            </a:r>
            <a:r>
              <a:rPr lang="en-US" altLang="zh-CN" dirty="0">
                <a:solidFill>
                  <a:srgbClr val="C00000"/>
                </a:solidFill>
              </a:rPr>
              <a:t>enefit</a:t>
            </a:r>
            <a:r>
              <a:rPr lang="en-US" altLang="zh-CN" dirty="0"/>
              <a:t>&gt;</a:t>
            </a:r>
            <a:r>
              <a:rPr lang="zh-CN" altLang="en-US" dirty="0"/>
              <a:t>， 远远超过竞争对手 </a:t>
            </a:r>
            <a:r>
              <a:rPr lang="en-US" altLang="zh-CN" dirty="0"/>
              <a:t>&lt;</a:t>
            </a:r>
            <a:r>
              <a:rPr lang="en-US" altLang="zh-CN" b="1" dirty="0">
                <a:solidFill>
                  <a:srgbClr val="C00000"/>
                </a:solidFill>
              </a:rPr>
              <a:t>C</a:t>
            </a:r>
            <a:r>
              <a:rPr lang="en-US" altLang="zh-CN" dirty="0">
                <a:solidFill>
                  <a:srgbClr val="C00000"/>
                </a:solidFill>
              </a:rPr>
              <a:t>ompetitor</a:t>
            </a:r>
            <a:r>
              <a:rPr lang="en-US" altLang="zh-CN" dirty="0"/>
              <a:t>&gt;, </a:t>
            </a:r>
            <a:r>
              <a:rPr lang="zh-CN" altLang="en-US" dirty="0"/>
              <a:t>包括我们以前的版本。我们有数据 </a:t>
            </a:r>
            <a:r>
              <a:rPr lang="en-US" altLang="zh-CN" dirty="0"/>
              <a:t>&lt;</a:t>
            </a:r>
            <a:r>
              <a:rPr lang="en-US" altLang="zh-CN" b="1" dirty="0">
                <a:solidFill>
                  <a:srgbClr val="C00000"/>
                </a:solidFill>
              </a:rPr>
              <a:t>Data</a:t>
            </a:r>
            <a:r>
              <a:rPr lang="en-US" altLang="zh-CN" dirty="0"/>
              <a:t>&gt; </a:t>
            </a:r>
            <a:r>
              <a:rPr lang="zh-CN" altLang="en-US" dirty="0"/>
              <a:t>（用户调查）支持这一个结论。 我们相信新的改进能给我们带来 </a:t>
            </a:r>
            <a:r>
              <a:rPr lang="en-US" altLang="zh-CN" dirty="0"/>
              <a:t>&lt;</a:t>
            </a:r>
            <a:r>
              <a:rPr lang="en-US" altLang="zh-CN" b="1" dirty="0">
                <a:solidFill>
                  <a:srgbClr val="C00000"/>
                </a:solidFill>
              </a:rPr>
              <a:t>D</a:t>
            </a:r>
            <a:r>
              <a:rPr lang="en-US" altLang="zh-CN" dirty="0">
                <a:solidFill>
                  <a:srgbClr val="C00000"/>
                </a:solidFill>
              </a:rPr>
              <a:t>ata</a:t>
            </a:r>
            <a:r>
              <a:rPr lang="en-US" altLang="zh-CN" dirty="0"/>
              <a:t>&gt; </a:t>
            </a:r>
            <a:r>
              <a:rPr lang="zh-CN" altLang="en-US" dirty="0"/>
              <a:t>的业绩改善 （用户量，使用时间，评价，收入）。     </a:t>
            </a:r>
            <a:endParaRPr lang="en-US" altLang="zh-CN" dirty="0"/>
          </a:p>
          <a:p>
            <a:pPr>
              <a:lnSpc>
                <a:spcPct val="110000"/>
              </a:lnSpc>
            </a:pPr>
            <a:endParaRPr lang="en-US" altLang="zh-CN" sz="3000" dirty="0"/>
          </a:p>
          <a:p>
            <a:pPr>
              <a:lnSpc>
                <a:spcPct val="110000"/>
              </a:lnSpc>
            </a:pPr>
            <a:r>
              <a:rPr lang="zh-CN" altLang="en-US" sz="3000" dirty="0"/>
              <a:t>把上面的这段话录制为视频，上传到视频网站，并把链接发到个人</a:t>
            </a:r>
            <a:r>
              <a:rPr lang="en-US" altLang="zh-CN" sz="3000" dirty="0"/>
              <a:t>/</a:t>
            </a:r>
            <a:r>
              <a:rPr lang="zh-CN" altLang="en-US" sz="3000" dirty="0"/>
              <a:t>团队博客上。 </a:t>
            </a:r>
            <a:endParaRPr lang="zh-CN" altLang="en-US" sz="3000" dirty="0"/>
          </a:p>
          <a:p>
            <a:pPr marL="118745" indent="0">
              <a:lnSpc>
                <a:spcPct val="110000"/>
              </a:lnSpc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9800" y="4464028"/>
            <a:ext cx="9144000" cy="1641490"/>
          </a:xfrm>
        </p:spPr>
        <p:txBody>
          <a:bodyPr vert="horz" wrap="none" lIns="91440" tIns="45720" rIns="91440" bIns="45720" rtlCol="0" anchor="t">
            <a:normAutofit/>
          </a:bodyPr>
          <a:lstStyle/>
          <a:p>
            <a:pPr algn="r"/>
            <a:r>
              <a:rPr lang="zh-CN" altLang="en-US" sz="960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</a:rPr>
              <a:t>其他格式</a:t>
            </a:r>
            <a:endParaRPr lang="en-US" sz="9600" spc="-300">
              <a:gradFill flip="none" rotWithShape="1">
                <a:gsLst>
                  <a:gs pos="32000">
                    <a:schemeClr val="tx1">
                      <a:lumMod val="89000"/>
                    </a:schemeClr>
                  </a:gs>
                  <a:gs pos="0">
                    <a:schemeClr val="bg1">
                      <a:lumMod val="41000"/>
                      <a:lumOff val="59000"/>
                    </a:schemeClr>
                  </a:gs>
                  <a:gs pos="100000">
                    <a:schemeClr val="tx2">
                      <a:lumMod val="0"/>
                      <a:lumOff val="100000"/>
                    </a:schemeClr>
                  </a:gs>
                </a:gsLst>
                <a:lin ang="8100000" scaled="1"/>
                <a:tileRect/>
              </a:gradFill>
              <a:effectLst>
                <a:outerShdw blurRad="469900" dist="342900" dir="5400000" sy="-20000" rotWithShape="0">
                  <a:prstClr val="black">
                    <a:alpha val="66000"/>
                  </a:prstClr>
                </a:outerShdw>
              </a:effectLst>
            </a:endParaRPr>
          </a:p>
        </p:txBody>
      </p:sp>
      <p:pic>
        <p:nvPicPr>
          <p:cNvPr id="2052" name="Picture 4" descr="âelevator pitchâçå¾çæç´¢ç»æ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82" r="-3" b="18499"/>
          <a:stretch>
            <a:fillRect/>
          </a:stretch>
        </p:blipFill>
        <p:spPr bwMode="auto">
          <a:xfrm>
            <a:off x="1343309" y="-3"/>
            <a:ext cx="3800191" cy="3409950"/>
          </a:xfrm>
          <a:prstGeom prst="rect">
            <a:avLst/>
          </a:prstGeom>
          <a:noFill/>
          <a:effectLst>
            <a:reflection blurRad="38100" stA="52000" endA="300" endPos="30000" dir="5400000" sy="-100000" algn="bl" rotWithShape="0"/>
            <a:softEdge rad="190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âelevator pitchâçå¾çæç´¢ç»æ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59" r="11400" b="2"/>
          <a:stretch>
            <a:fillRect/>
          </a:stretch>
        </p:blipFill>
        <p:spPr bwMode="auto">
          <a:xfrm>
            <a:off x="5297824" y="3"/>
            <a:ext cx="3617576" cy="3397827"/>
          </a:xfrm>
          <a:prstGeom prst="rect">
            <a:avLst/>
          </a:prstGeom>
          <a:noFill/>
          <a:effectLst>
            <a:reflection blurRad="38100" stA="52000" endPos="30000" dist="381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4618105" cy="6858000"/>
          </a:xfrm>
          <a:prstGeom prst="rect">
            <a:avLst/>
          </a:prstGeom>
          <a:blipFill>
            <a:blip r:embed="rId1"/>
            <a:stretch>
              <a:fillRect r="-164004"/>
            </a:stretch>
          </a:blipFill>
          <a:ln>
            <a:noFill/>
          </a:ln>
          <a:effectLst>
            <a:outerShdw blurRad="139700" dist="508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1" y="365125"/>
            <a:ext cx="3435625" cy="1325563"/>
          </a:xfrm>
        </p:spPr>
        <p:txBody>
          <a:bodyPr>
            <a:normAutofit/>
          </a:bodyPr>
          <a:lstStyle/>
          <a:p>
            <a:r>
              <a:rPr lang="zh-CN" altLang="en-US" sz="3200" dirty="0">
                <a:gradFill flip="none" rotWithShape="1">
                  <a:gsLst>
                    <a:gs pos="28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  <a:tileRect/>
                </a:gradFill>
              </a:rPr>
              <a:t>电梯演说作用大</a:t>
            </a:r>
            <a:br>
              <a:rPr lang="en-US" altLang="zh-CN" sz="3200" dirty="0">
                <a:gradFill flip="none" rotWithShape="1">
                  <a:gsLst>
                    <a:gs pos="28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  <a:tileRect/>
                </a:gradFill>
              </a:rPr>
            </a:br>
            <a:r>
              <a:rPr lang="zh-CN" altLang="en-US" sz="3200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最后成功靠产品</a:t>
            </a:r>
            <a:endParaRPr lang="en-US" sz="3200" dirty="0">
              <a:gradFill flip="none" rotWithShape="1">
                <a:gsLst>
                  <a:gs pos="28000">
                    <a:srgbClr val="EDEDED"/>
                  </a:gs>
                  <a:gs pos="0">
                    <a:srgbClr val="BFBFBF"/>
                  </a:gs>
                  <a:gs pos="100000">
                    <a:srgbClr val="FFFFFF"/>
                  </a:gs>
                </a:gsLst>
                <a:lin ang="4800000" scaled="0"/>
                <a:tileRect/>
              </a:gra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666974" y="1825625"/>
            <a:ext cx="3606853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000" dirty="0">
              <a:gradFill>
                <a:gsLst>
                  <a:gs pos="34000">
                    <a:srgbClr val="EDEDED"/>
                  </a:gs>
                  <a:gs pos="0">
                    <a:srgbClr val="BFBFBF"/>
                  </a:gs>
                  <a:gs pos="100000">
                    <a:srgbClr val="FFFFFF"/>
                  </a:gs>
                </a:gsLst>
                <a:lin ang="4800000" scaled="0"/>
              </a:gradFill>
            </a:endParaRPr>
          </a:p>
        </p:txBody>
      </p:sp>
      <p:pic>
        <p:nvPicPr>
          <p:cNvPr id="7" name="Content Placehold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4539" y="855847"/>
            <a:ext cx="6314487" cy="5146305"/>
          </a:xfrm>
          <a:prstGeom prst="rect">
            <a:avLst/>
          </a:prstGeom>
        </p:spPr>
      </p:pic>
      <p:pic>
        <p:nvPicPr>
          <p:cNvPr id="1026" name="Picture 2" descr="âelevator pitchâçå¾çæç´¢ç»æ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974" y="2445488"/>
            <a:ext cx="3899104" cy="2886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理性分析产品</a:t>
            </a:r>
            <a:r>
              <a:rPr lang="en-US" altLang="zh-CN" dirty="0"/>
              <a:t>/</a:t>
            </a:r>
            <a:r>
              <a:rPr lang="zh-CN" altLang="en-US" dirty="0"/>
              <a:t>功能的定位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听其言，还要观其行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384273" y="1690688"/>
            <a:ext cx="4711727" cy="306534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1825" y="1690688"/>
            <a:ext cx="4224840" cy="3065341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115786"/>
            <a:ext cx="3473851" cy="4626428"/>
          </a:xfrm>
          <a:effectLst/>
        </p:spPr>
        <p:txBody>
          <a:bodyPr anchor="ctr">
            <a:normAutofit/>
          </a:bodyPr>
          <a:lstStyle/>
          <a:p>
            <a:pPr algn="r"/>
            <a:r>
              <a:rPr lang="zh-CN" altLang="en-US" sz="4000">
                <a:solidFill>
                  <a:schemeClr val="tx1">
                    <a:lumMod val="95000"/>
                  </a:schemeClr>
                </a:solidFill>
              </a:rPr>
              <a:t>为什么要理性分析</a:t>
            </a:r>
            <a:endParaRPr lang="en-US" sz="400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6543" y="1115786"/>
            <a:ext cx="5713790" cy="4626428"/>
          </a:xfrm>
        </p:spPr>
        <p:txBody>
          <a:bodyPr numCol="2" anchor="ctr">
            <a:normAutofit/>
          </a:bodyPr>
          <a:lstStyle/>
          <a:p>
            <a:r>
              <a:rPr lang="zh-CN" altLang="en-US" sz="2000">
                <a:solidFill>
                  <a:schemeClr val="tx1">
                    <a:lumMod val="95000"/>
                  </a:schemeClr>
                </a:solidFill>
              </a:rPr>
              <a:t>我来的时候</a:t>
            </a:r>
            <a:r>
              <a:rPr lang="en-US" altLang="zh-CN" sz="2000">
                <a:solidFill>
                  <a:schemeClr val="tx1">
                    <a:lumMod val="95000"/>
                  </a:schemeClr>
                </a:solidFill>
              </a:rPr>
              <a:t>, </a:t>
            </a:r>
            <a:r>
              <a:rPr lang="zh-CN" altLang="en-US" sz="2000">
                <a:solidFill>
                  <a:schemeClr val="tx1">
                    <a:lumMod val="95000"/>
                  </a:schemeClr>
                </a:solidFill>
              </a:rPr>
              <a:t>大家就做这个产品了</a:t>
            </a:r>
            <a:endParaRPr lang="en-US" altLang="zh-CN" sz="2000">
              <a:solidFill>
                <a:schemeClr val="tx1">
                  <a:lumMod val="95000"/>
                </a:schemeClr>
              </a:solidFill>
            </a:endParaRPr>
          </a:p>
          <a:p>
            <a:r>
              <a:rPr lang="zh-CN" altLang="en-US" sz="2000">
                <a:solidFill>
                  <a:schemeClr val="tx1">
                    <a:lumMod val="95000"/>
                  </a:schemeClr>
                </a:solidFill>
              </a:rPr>
              <a:t>我觉得爽</a:t>
            </a:r>
            <a:r>
              <a:rPr lang="en-US" altLang="zh-CN" sz="2000">
                <a:solidFill>
                  <a:schemeClr val="tx1">
                    <a:lumMod val="95000"/>
                  </a:schemeClr>
                </a:solidFill>
              </a:rPr>
              <a:t>, </a:t>
            </a:r>
            <a:r>
              <a:rPr lang="zh-CN" altLang="en-US" sz="2000">
                <a:solidFill>
                  <a:schemeClr val="tx1">
                    <a:lumMod val="95000"/>
                  </a:schemeClr>
                </a:solidFill>
              </a:rPr>
              <a:t>我就做这个产品</a:t>
            </a:r>
            <a:r>
              <a:rPr lang="en-US" altLang="zh-CN" sz="2000">
                <a:solidFill>
                  <a:schemeClr val="tx1">
                    <a:lumMod val="95000"/>
                  </a:schemeClr>
                </a:solidFill>
              </a:rPr>
              <a:t>/</a:t>
            </a:r>
            <a:r>
              <a:rPr lang="zh-CN" altLang="en-US" sz="2000">
                <a:solidFill>
                  <a:schemeClr val="tx1">
                    <a:lumMod val="95000"/>
                  </a:schemeClr>
                </a:solidFill>
              </a:rPr>
              <a:t>功能</a:t>
            </a:r>
            <a:endParaRPr lang="en-US" altLang="zh-CN" sz="2000">
              <a:solidFill>
                <a:schemeClr val="tx1">
                  <a:lumMod val="95000"/>
                </a:schemeClr>
              </a:solidFill>
            </a:endParaRPr>
          </a:p>
          <a:p>
            <a:r>
              <a:rPr lang="zh-CN" altLang="en-US" sz="2000">
                <a:solidFill>
                  <a:schemeClr val="tx1">
                    <a:lumMod val="95000"/>
                  </a:schemeClr>
                </a:solidFill>
              </a:rPr>
              <a:t>我们已经在这个行业很久了</a:t>
            </a:r>
            <a:r>
              <a:rPr lang="en-US" altLang="zh-CN" sz="2000">
                <a:solidFill>
                  <a:schemeClr val="tx1">
                    <a:lumMod val="95000"/>
                  </a:schemeClr>
                </a:solidFill>
              </a:rPr>
              <a:t>, </a:t>
            </a:r>
            <a:r>
              <a:rPr lang="zh-CN" altLang="en-US" sz="2000">
                <a:solidFill>
                  <a:schemeClr val="tx1">
                    <a:lumMod val="95000"/>
                  </a:schemeClr>
                </a:solidFill>
              </a:rPr>
              <a:t>我们不能输</a:t>
            </a:r>
            <a:r>
              <a:rPr lang="en-US" altLang="zh-CN" sz="2000">
                <a:solidFill>
                  <a:schemeClr val="tx1">
                    <a:lumMod val="95000"/>
                  </a:schemeClr>
                </a:solidFill>
              </a:rPr>
              <a:t>, </a:t>
            </a:r>
            <a:r>
              <a:rPr lang="zh-CN" altLang="en-US" sz="2000">
                <a:solidFill>
                  <a:schemeClr val="tx1">
                    <a:lumMod val="95000"/>
                  </a:schemeClr>
                </a:solidFill>
              </a:rPr>
              <a:t>要战斗到最后！</a:t>
            </a:r>
            <a:endParaRPr lang="en-US" altLang="zh-CN" sz="2000">
              <a:solidFill>
                <a:schemeClr val="tx1">
                  <a:lumMod val="95000"/>
                </a:schemeClr>
              </a:solidFill>
            </a:endParaRPr>
          </a:p>
          <a:p>
            <a:r>
              <a:rPr lang="zh-CN" altLang="en-US" sz="2000">
                <a:solidFill>
                  <a:schemeClr val="tx1">
                    <a:lumMod val="95000"/>
                  </a:schemeClr>
                </a:solidFill>
              </a:rPr>
              <a:t>别人做这个赚钱</a:t>
            </a:r>
            <a:r>
              <a:rPr lang="en-US" altLang="zh-CN" sz="2000">
                <a:solidFill>
                  <a:schemeClr val="tx1">
                    <a:lumMod val="95000"/>
                  </a:schemeClr>
                </a:solidFill>
              </a:rPr>
              <a:t>, </a:t>
            </a:r>
            <a:r>
              <a:rPr lang="zh-CN" altLang="en-US" sz="2000">
                <a:solidFill>
                  <a:schemeClr val="tx1">
                    <a:lumMod val="95000"/>
                  </a:schemeClr>
                </a:solidFill>
              </a:rPr>
              <a:t>我们也做</a:t>
            </a:r>
            <a:endParaRPr lang="en-US" altLang="zh-CN" sz="2000">
              <a:solidFill>
                <a:schemeClr val="tx1">
                  <a:lumMod val="95000"/>
                </a:schemeClr>
              </a:solidFill>
            </a:endParaRPr>
          </a:p>
          <a:p>
            <a:r>
              <a:rPr lang="zh-CN" altLang="en-US" sz="2000">
                <a:solidFill>
                  <a:schemeClr val="tx1">
                    <a:lumMod val="95000"/>
                  </a:schemeClr>
                </a:solidFill>
              </a:rPr>
              <a:t>全面赶超竞争对手，每个功能都全面提高</a:t>
            </a:r>
            <a:endParaRPr lang="en-US" altLang="zh-CN" sz="2000">
              <a:solidFill>
                <a:schemeClr val="tx1">
                  <a:lumMod val="95000"/>
                </a:schemeClr>
              </a:solidFill>
            </a:endParaRPr>
          </a:p>
          <a:p>
            <a:r>
              <a:rPr lang="zh-CN" altLang="en-US" sz="2000">
                <a:solidFill>
                  <a:schemeClr val="tx1">
                    <a:lumMod val="95000"/>
                  </a:schemeClr>
                </a:solidFill>
              </a:rPr>
              <a:t>用户提到的需求我都做</a:t>
            </a:r>
            <a:r>
              <a:rPr lang="en-US" altLang="zh-CN" sz="2000">
                <a:solidFill>
                  <a:schemeClr val="tx1">
                    <a:lumMod val="95000"/>
                  </a:schemeClr>
                </a:solidFill>
              </a:rPr>
              <a:t>! </a:t>
            </a:r>
            <a:endParaRPr lang="en-US" altLang="zh-CN" sz="2000">
              <a:solidFill>
                <a:schemeClr val="tx1">
                  <a:lumMod val="95000"/>
                </a:schemeClr>
              </a:solidFill>
            </a:endParaRPr>
          </a:p>
          <a:p>
            <a:r>
              <a:rPr lang="zh-CN" altLang="en-US" sz="2000">
                <a:solidFill>
                  <a:schemeClr val="tx1">
                    <a:lumMod val="95000"/>
                  </a:schemeClr>
                </a:solidFill>
              </a:rPr>
              <a:t>我要做到行业最好</a:t>
            </a:r>
            <a:endParaRPr lang="en-US" altLang="zh-CN" sz="2000">
              <a:solidFill>
                <a:schemeClr val="tx1">
                  <a:lumMod val="95000"/>
                </a:schemeClr>
              </a:solidFill>
            </a:endParaRPr>
          </a:p>
          <a:p>
            <a:r>
              <a:rPr lang="zh-CN" altLang="en-US" sz="2000">
                <a:solidFill>
                  <a:schemeClr val="tx1">
                    <a:lumMod val="95000"/>
                  </a:schemeClr>
                </a:solidFill>
              </a:rPr>
              <a:t>这个还在赚钱，我要做</a:t>
            </a:r>
            <a:endParaRPr lang="en-US" altLang="zh-CN" sz="2000">
              <a:solidFill>
                <a:schemeClr val="tx1">
                  <a:lumMod val="95000"/>
                </a:schemeClr>
              </a:solidFill>
            </a:endParaRPr>
          </a:p>
          <a:p>
            <a:r>
              <a:rPr lang="zh-CN" altLang="en-US" sz="2000">
                <a:solidFill>
                  <a:schemeClr val="tx1">
                    <a:lumMod val="95000"/>
                  </a:schemeClr>
                </a:solidFill>
              </a:rPr>
              <a:t>这个功能太简单了</a:t>
            </a:r>
            <a:r>
              <a:rPr lang="en-US" altLang="zh-CN" sz="2000">
                <a:solidFill>
                  <a:schemeClr val="tx1">
                    <a:lumMod val="95000"/>
                  </a:schemeClr>
                </a:solidFill>
              </a:rPr>
              <a:t>, </a:t>
            </a:r>
            <a:r>
              <a:rPr lang="zh-CN" altLang="en-US" sz="2000">
                <a:solidFill>
                  <a:schemeClr val="tx1">
                    <a:lumMod val="95000"/>
                  </a:schemeClr>
                </a:solidFill>
              </a:rPr>
              <a:t>我不想做</a:t>
            </a:r>
            <a:endParaRPr lang="en-US" altLang="zh-CN" sz="2000">
              <a:solidFill>
                <a:schemeClr val="tx1">
                  <a:lumMod val="95000"/>
                </a:schemeClr>
              </a:solidFill>
            </a:endParaRPr>
          </a:p>
          <a:p>
            <a:r>
              <a:rPr lang="zh-CN" altLang="en-US" sz="2000">
                <a:solidFill>
                  <a:schemeClr val="tx1">
                    <a:lumMod val="95000"/>
                  </a:schemeClr>
                </a:solidFill>
              </a:rPr>
              <a:t>老板说啥就做啥</a:t>
            </a:r>
            <a:endParaRPr lang="en-US" altLang="zh-CN" sz="2000">
              <a:solidFill>
                <a:schemeClr val="tx1">
                  <a:lumMod val="95000"/>
                </a:schemeClr>
              </a:solidFill>
            </a:endParaRPr>
          </a:p>
          <a:p>
            <a:r>
              <a:rPr lang="zh-CN" altLang="en-US" sz="2000">
                <a:solidFill>
                  <a:schemeClr val="tx1">
                    <a:lumMod val="95000"/>
                  </a:schemeClr>
                </a:solidFill>
              </a:rPr>
              <a:t>这个做的人太多，我不做</a:t>
            </a:r>
            <a:endParaRPr lang="en-US" altLang="zh-CN" sz="2000">
              <a:solidFill>
                <a:schemeClr val="tx1">
                  <a:lumMod val="95000"/>
                </a:schemeClr>
              </a:solidFill>
            </a:endParaRPr>
          </a:p>
          <a:p>
            <a:r>
              <a:rPr lang="zh-CN" altLang="en-US" sz="2000">
                <a:solidFill>
                  <a:schemeClr val="tx1">
                    <a:lumMod val="95000"/>
                  </a:schemeClr>
                </a:solidFill>
              </a:rPr>
              <a:t>这个做的人太少，我不做</a:t>
            </a:r>
            <a:endParaRPr lang="en-US" altLang="zh-CN" sz="2000">
              <a:solidFill>
                <a:schemeClr val="tx1">
                  <a:lumMod val="95000"/>
                </a:schemeClr>
              </a:solidFill>
            </a:endParaRPr>
          </a:p>
          <a:p>
            <a:r>
              <a:rPr lang="en-US" altLang="zh-CN" sz="2000">
                <a:solidFill>
                  <a:schemeClr val="tx1">
                    <a:lumMod val="95000"/>
                  </a:schemeClr>
                </a:solidFill>
              </a:rPr>
              <a:t>…</a:t>
            </a:r>
            <a:endParaRPr lang="en-US" altLang="zh-CN" sz="2000">
              <a:solidFill>
                <a:schemeClr val="tx1">
                  <a:lumMod val="95000"/>
                </a:schemeClr>
              </a:solidFill>
            </a:endParaRPr>
          </a:p>
          <a:p>
            <a:pPr marL="0" indent="0">
              <a:buNone/>
            </a:pPr>
            <a:endParaRPr lang="en-US" sz="2000">
              <a:solidFill>
                <a:schemeClr val="tx1">
                  <a:lumMod val="9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功能的不同定位</a:t>
            </a:r>
            <a:endParaRPr 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892762" y="1774826"/>
            <a:ext cx="6406476" cy="4625975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竞争环境中的选择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9995" y="1581432"/>
            <a:ext cx="8854396" cy="2925254"/>
          </a:xfrm>
        </p:spPr>
        <p:txBody>
          <a:bodyPr>
            <a:normAutofit/>
          </a:bodyPr>
          <a:lstStyle/>
          <a:p>
            <a:r>
              <a:rPr lang="zh-CN" altLang="en-US" dirty="0"/>
              <a:t>三个不同的策略： 差异化</a:t>
            </a:r>
            <a:r>
              <a:rPr lang="en-US" altLang="zh-CN" dirty="0"/>
              <a:t>/</a:t>
            </a:r>
            <a:r>
              <a:rPr lang="zh-CN" altLang="en-US" dirty="0"/>
              <a:t>同质化</a:t>
            </a:r>
            <a:r>
              <a:rPr lang="en-US" altLang="zh-CN" dirty="0"/>
              <a:t>/</a:t>
            </a:r>
            <a:r>
              <a:rPr lang="zh-CN" altLang="en-US" dirty="0"/>
              <a:t>优化</a:t>
            </a:r>
            <a:endParaRPr lang="en-US" dirty="0"/>
          </a:p>
          <a:p>
            <a:r>
              <a:rPr lang="zh-CN" altLang="en-US" dirty="0"/>
              <a:t>如果你有新的产品想法，把它放在合适的策略中</a:t>
            </a:r>
            <a:endParaRPr lang="en-US" altLang="zh-CN" dirty="0"/>
          </a:p>
          <a:p>
            <a:r>
              <a:rPr lang="zh-CN" altLang="en-US" dirty="0"/>
              <a:t>资源有限，你要减少</a:t>
            </a:r>
            <a:r>
              <a:rPr lang="en-US" altLang="zh-CN" dirty="0"/>
              <a:t>/</a:t>
            </a:r>
            <a:r>
              <a:rPr lang="zh-CN" altLang="en-US" dirty="0"/>
              <a:t>停止什么项目才能支持新的项目。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913795" y="4914900"/>
          <a:ext cx="8128000" cy="175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/>
                <a:gridCol w="2032000"/>
                <a:gridCol w="2032000"/>
                <a:gridCol w="2032000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差异化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同质化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优化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核心价值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产生差别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和别人兼容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提高效率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关键点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别人比不上的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足够好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在同类中最好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挑战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能比别人好多少？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多快能做到‘足够好’？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优化到什么地步？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4618105" cy="6858000"/>
          </a:xfrm>
          <a:prstGeom prst="rect">
            <a:avLst/>
          </a:prstGeom>
          <a:blipFill>
            <a:blip r:embed="rId1"/>
            <a:stretch>
              <a:fillRect r="-164004"/>
            </a:stretch>
          </a:blipFill>
          <a:ln>
            <a:noFill/>
          </a:ln>
          <a:effectLst>
            <a:outerShdw blurRad="139700" dist="508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1" y="365125"/>
            <a:ext cx="3435625" cy="1325563"/>
          </a:xfrm>
        </p:spPr>
        <p:txBody>
          <a:bodyPr>
            <a:normAutofit/>
          </a:bodyPr>
          <a:lstStyle/>
          <a:p>
            <a:r>
              <a:rPr lang="zh-CN" altLang="en-US" sz="4000">
                <a:gradFill flip="none" rotWithShape="1">
                  <a:gsLst>
                    <a:gs pos="28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  <a:tileRect/>
                </a:gradFill>
              </a:rPr>
              <a:t>不同投资导致不同结果</a:t>
            </a:r>
            <a:endParaRPr lang="en-US" sz="4000">
              <a:gradFill flip="none" rotWithShape="1">
                <a:gsLst>
                  <a:gs pos="28000">
                    <a:srgbClr val="EDEDED"/>
                  </a:gs>
                  <a:gs pos="0">
                    <a:srgbClr val="BFBFBF"/>
                  </a:gs>
                  <a:gs pos="100000">
                    <a:srgbClr val="FFFFFF"/>
                  </a:gs>
                </a:gsLst>
                <a:lin ang="4800000" scaled="0"/>
                <a:tileRect/>
              </a:gra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6974" y="1825625"/>
            <a:ext cx="3606853" cy="4351338"/>
          </a:xfrm>
        </p:spPr>
        <p:txBody>
          <a:bodyPr>
            <a:normAutofit/>
          </a:bodyPr>
          <a:lstStyle/>
          <a:p>
            <a:r>
              <a:rPr lang="zh-CN" altLang="en-US" sz="2000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不同领域的投资</a:t>
            </a:r>
            <a:endParaRPr lang="en-US" altLang="zh-CN" sz="2000" dirty="0">
              <a:gradFill>
                <a:gsLst>
                  <a:gs pos="34000">
                    <a:srgbClr val="EDEDED"/>
                  </a:gs>
                  <a:gs pos="0">
                    <a:srgbClr val="BFBFBF"/>
                  </a:gs>
                  <a:gs pos="100000">
                    <a:srgbClr val="FFFFFF"/>
                  </a:gs>
                </a:gsLst>
                <a:lin ang="4800000" scaled="0"/>
              </a:gradFill>
            </a:endParaRPr>
          </a:p>
          <a:p>
            <a:r>
              <a:rPr lang="zh-CN" altLang="en-US" sz="2000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不同的结果</a:t>
            </a:r>
            <a:endParaRPr lang="en-US" altLang="zh-CN" sz="2000" dirty="0">
              <a:gradFill>
                <a:gsLst>
                  <a:gs pos="34000">
                    <a:srgbClr val="EDEDED"/>
                  </a:gs>
                  <a:gs pos="0">
                    <a:srgbClr val="BFBFBF"/>
                  </a:gs>
                  <a:gs pos="100000">
                    <a:srgbClr val="FFFFFF"/>
                  </a:gs>
                </a:gsLst>
                <a:lin ang="4800000" scaled="0"/>
              </a:gradFill>
            </a:endParaRPr>
          </a:p>
          <a:p>
            <a:endParaRPr lang="en-US" sz="2000" dirty="0">
              <a:gradFill>
                <a:gsLst>
                  <a:gs pos="34000">
                    <a:srgbClr val="EDEDED"/>
                  </a:gs>
                  <a:gs pos="0">
                    <a:srgbClr val="BFBFBF"/>
                  </a:gs>
                  <a:gs pos="100000">
                    <a:srgbClr val="FFFFFF"/>
                  </a:gs>
                </a:gsLst>
                <a:lin ang="4800000" scaled="0"/>
              </a:gradFill>
            </a:endParaRPr>
          </a:p>
          <a:p>
            <a:r>
              <a:rPr lang="zh-CN" altLang="en-US" sz="2000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现状如何呢？</a:t>
            </a:r>
            <a:endParaRPr lang="en-US" altLang="zh-CN" sz="2000" dirty="0">
              <a:gradFill>
                <a:gsLst>
                  <a:gs pos="34000">
                    <a:srgbClr val="EDEDED"/>
                  </a:gs>
                  <a:gs pos="0">
                    <a:srgbClr val="BFBFBF"/>
                  </a:gs>
                  <a:gs pos="100000">
                    <a:srgbClr val="FFFFFF"/>
                  </a:gs>
                </a:gsLst>
                <a:lin ang="4800000" scaled="0"/>
              </a:gradFill>
            </a:endParaRPr>
          </a:p>
          <a:p>
            <a:endParaRPr lang="en-US" sz="2000" dirty="0">
              <a:gradFill>
                <a:gsLst>
                  <a:gs pos="34000">
                    <a:srgbClr val="EDEDED"/>
                  </a:gs>
                  <a:gs pos="0">
                    <a:srgbClr val="BFBFBF"/>
                  </a:gs>
                  <a:gs pos="100000">
                    <a:srgbClr val="FFFFFF"/>
                  </a:gs>
                </a:gsLst>
                <a:lin ang="4800000" scaled="0"/>
              </a:gradFill>
            </a:endParaRPr>
          </a:p>
          <a:p>
            <a:r>
              <a:rPr lang="zh-CN" altLang="en-US" sz="2000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注意：无所谓区域</a:t>
            </a:r>
            <a:endParaRPr lang="en-US" sz="2000" dirty="0">
              <a:gradFill>
                <a:gsLst>
                  <a:gs pos="34000">
                    <a:srgbClr val="EDEDED"/>
                  </a:gs>
                  <a:gs pos="0">
                    <a:srgbClr val="BFBFBF"/>
                  </a:gs>
                  <a:gs pos="100000">
                    <a:srgbClr val="FFFFFF"/>
                  </a:gs>
                </a:gsLst>
                <a:lin ang="4800000" scaled="0"/>
              </a:gra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4539" y="1258395"/>
            <a:ext cx="6314487" cy="434121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目标</a:t>
            </a:r>
            <a:r>
              <a:rPr lang="en-US" altLang="zh-CN" dirty="0"/>
              <a:t>/</a:t>
            </a:r>
            <a:r>
              <a:rPr lang="zh-CN" altLang="en-US" dirty="0"/>
              <a:t>估计</a:t>
            </a:r>
            <a:r>
              <a:rPr lang="en-US" altLang="zh-CN" dirty="0"/>
              <a:t>/</a:t>
            </a:r>
            <a:r>
              <a:rPr lang="zh-CN" altLang="en-US" dirty="0"/>
              <a:t>决心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电视剧里</a:t>
            </a:r>
            <a:r>
              <a:rPr lang="en-US" altLang="zh-CN" dirty="0"/>
              <a:t>, </a:t>
            </a:r>
            <a:r>
              <a:rPr lang="zh-CN" altLang="en-US" dirty="0"/>
              <a:t>抗战前夕</a:t>
            </a:r>
            <a:r>
              <a:rPr lang="en-US" altLang="zh-CN" dirty="0"/>
              <a:t>, </a:t>
            </a:r>
            <a:r>
              <a:rPr lang="zh-CN" altLang="en-US" dirty="0"/>
              <a:t>主人公讲 </a:t>
            </a:r>
            <a:r>
              <a:rPr lang="en-US" altLang="zh-CN" dirty="0"/>
              <a:t>“</a:t>
            </a:r>
            <a:r>
              <a:rPr lang="zh-CN" altLang="en-US" dirty="0"/>
              <a:t>长达八年的抗日战争开始了</a:t>
            </a:r>
            <a:r>
              <a:rPr lang="en-US" altLang="zh-CN" dirty="0"/>
              <a:t>”... </a:t>
            </a:r>
            <a:endParaRPr lang="en-US" altLang="zh-CN" dirty="0"/>
          </a:p>
          <a:p>
            <a:r>
              <a:rPr lang="zh-CN" altLang="en-US" dirty="0"/>
              <a:t>未卜先知？</a:t>
            </a:r>
            <a:r>
              <a:rPr lang="en-US" altLang="zh-CN" dirty="0"/>
              <a:t> 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2828926"/>
            <a:ext cx="5600700" cy="3343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2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eaLnBrk="1" hangingPunct="1"/>
            <a:r>
              <a:rPr lang="zh-CN" altLang="en-US">
                <a:solidFill>
                  <a:schemeClr val="tx1"/>
                </a:solidFill>
              </a:rPr>
              <a:t>目标</a:t>
            </a:r>
            <a:r>
              <a:rPr lang="en-US">
                <a:solidFill>
                  <a:schemeClr val="tx1"/>
                </a:solidFill>
              </a:rPr>
              <a:t>/</a:t>
            </a:r>
            <a:r>
              <a:rPr lang="zh-CN" altLang="en-US">
                <a:solidFill>
                  <a:schemeClr val="tx1"/>
                </a:solidFill>
              </a:rPr>
              <a:t>决心</a:t>
            </a:r>
            <a:r>
              <a:rPr lang="en-US">
                <a:solidFill>
                  <a:schemeClr val="tx1"/>
                </a:solidFill>
              </a:rPr>
              <a:t>/</a:t>
            </a:r>
            <a:r>
              <a:rPr lang="zh-CN" altLang="en-US">
                <a:solidFill>
                  <a:schemeClr val="tx1"/>
                </a:solidFill>
              </a:rPr>
              <a:t>估计</a:t>
            </a:r>
            <a:endParaRPr lang="en-US">
              <a:solidFill>
                <a:schemeClr val="tx1"/>
              </a:solidFill>
            </a:endParaRPr>
          </a:p>
        </p:txBody>
      </p:sp>
      <p:graphicFrame>
        <p:nvGraphicFramePr>
          <p:cNvPr id="17413" name="Content Placeholder 1"/>
          <p:cNvGraphicFramePr>
            <a:graphicFrameLocks noGrp="1"/>
          </p:cNvGraphicFramePr>
          <p:nvPr>
            <p:ph idx="1"/>
          </p:nvPr>
        </p:nvGraphicFramePr>
        <p:xfrm>
          <a:off x="979488" y="1825625"/>
          <a:ext cx="10233025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1" y="365125"/>
            <a:ext cx="4854676" cy="1325563"/>
          </a:xfrm>
        </p:spPr>
        <p:txBody>
          <a:bodyPr>
            <a:normAutofit/>
          </a:bodyPr>
          <a:lstStyle/>
          <a:p>
            <a:r>
              <a:rPr lang="zh-CN" altLang="en-US" dirty="0"/>
              <a:t>目标</a:t>
            </a:r>
            <a:r>
              <a:rPr lang="en-US" altLang="zh-CN" dirty="0"/>
              <a:t>/</a:t>
            </a:r>
            <a:r>
              <a:rPr lang="zh-CN" altLang="en-US" dirty="0"/>
              <a:t>决心</a:t>
            </a:r>
            <a:r>
              <a:rPr lang="en-US" altLang="zh-CN" dirty="0"/>
              <a:t>/</a:t>
            </a:r>
            <a:r>
              <a:rPr lang="zh-CN" altLang="en-US" dirty="0"/>
              <a:t>估计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5"/>
            <a:ext cx="4572877" cy="4351338"/>
          </a:xfrm>
        </p:spPr>
        <p:txBody>
          <a:bodyPr>
            <a:noAutofit/>
          </a:bodyPr>
          <a:lstStyle/>
          <a:p>
            <a:r>
              <a:rPr lang="en-US" altLang="zh-CN" sz="1400" b="1" dirty="0"/>
              <a:t>1958</a:t>
            </a:r>
            <a:r>
              <a:rPr lang="zh-CN" altLang="en-US" sz="1400" dirty="0"/>
              <a:t>年</a:t>
            </a:r>
            <a:r>
              <a:rPr lang="en-US" altLang="zh-CN" sz="1400" dirty="0"/>
              <a:t>5</a:t>
            </a:r>
            <a:r>
              <a:rPr lang="zh-CN" altLang="en-US" sz="1400" dirty="0"/>
              <a:t>月中共八大二次会议肯定了当时中国出现的“大跃进”形势，认为中国正经历着“一天等于二十年”的伟大时期。调整了“二五”计划指标，钢产量由</a:t>
            </a:r>
            <a:r>
              <a:rPr lang="en-US" altLang="zh-CN" sz="1400" dirty="0"/>
              <a:t>1200</a:t>
            </a:r>
            <a:r>
              <a:rPr lang="zh-CN" altLang="en-US" sz="1400" dirty="0"/>
              <a:t>万吨提高到</a:t>
            </a:r>
            <a:r>
              <a:rPr lang="en-US" altLang="zh-CN" sz="1400" dirty="0"/>
              <a:t>3000</a:t>
            </a:r>
            <a:r>
              <a:rPr lang="zh-CN" altLang="en-US" sz="1400" dirty="0"/>
              <a:t>万吨，粮食从</a:t>
            </a:r>
            <a:r>
              <a:rPr lang="en-US" altLang="zh-CN" sz="1400" dirty="0"/>
              <a:t>5000</a:t>
            </a:r>
            <a:r>
              <a:rPr lang="zh-CN" altLang="en-US" sz="1400" dirty="0"/>
              <a:t>亿斤上升到</a:t>
            </a:r>
            <a:r>
              <a:rPr lang="en-US" altLang="zh-CN" sz="1400" dirty="0"/>
              <a:t>7000</a:t>
            </a:r>
            <a:r>
              <a:rPr lang="zh-CN" altLang="en-US" sz="1400" dirty="0"/>
              <a:t>亿斤。提出要使中国在</a:t>
            </a:r>
            <a:r>
              <a:rPr lang="en-US" altLang="zh-CN" sz="1400" b="1" dirty="0"/>
              <a:t>15</a:t>
            </a:r>
            <a:r>
              <a:rPr lang="zh-CN" altLang="en-US" sz="1400" dirty="0"/>
              <a:t>年或更短的时间内，在主要工业产品产量方面在十年内超过英国、十五年内赶美国（所谓“超英赶美”）。</a:t>
            </a:r>
            <a:endParaRPr lang="en-US" altLang="zh-CN" sz="1400" dirty="0"/>
          </a:p>
          <a:p>
            <a:r>
              <a:rPr lang="zh-CN" altLang="en-US" sz="1400" dirty="0"/>
              <a:t>泽东在批语中写道：“赶超英国，不是十五年，也不是七年，只需要两年到三年，两年是可能的。” </a:t>
            </a:r>
            <a:endParaRPr lang="en-US" altLang="zh-CN" sz="1400" dirty="0"/>
          </a:p>
          <a:p>
            <a:r>
              <a:rPr lang="zh-CN" altLang="en-US" sz="1400" dirty="0"/>
              <a:t>大跃进开展只过了半年的时间，中共中央便把赶超英国的时间由十五年改为两年。</a:t>
            </a:r>
            <a:endParaRPr lang="zh-CN" altLang="en-US" sz="1400" dirty="0"/>
          </a:p>
          <a:p>
            <a:r>
              <a:rPr lang="zh-CN" altLang="en-US" sz="1400" dirty="0"/>
              <a:t>从此，“大跃进”在中国大陆全面展开。工业则“以钢为纲”，将赶超英国的目标缩短为</a:t>
            </a:r>
            <a:r>
              <a:rPr lang="en-US" altLang="zh-CN" sz="1400" b="1" dirty="0"/>
              <a:t>7</a:t>
            </a:r>
            <a:r>
              <a:rPr lang="zh-CN" altLang="en-US" sz="1400" b="1" dirty="0"/>
              <a:t>年、</a:t>
            </a:r>
            <a:r>
              <a:rPr lang="en-US" altLang="zh-CN" sz="1400" b="1" dirty="0"/>
              <a:t>5</a:t>
            </a:r>
            <a:r>
              <a:rPr lang="zh-CN" altLang="en-US" sz="1400" b="1" dirty="0"/>
              <a:t>年以至</a:t>
            </a:r>
            <a:r>
              <a:rPr lang="en-US" altLang="zh-CN" sz="1400" b="1" dirty="0"/>
              <a:t>3</a:t>
            </a:r>
            <a:r>
              <a:rPr lang="zh-CN" altLang="en-US" sz="1400" b="1" dirty="0"/>
              <a:t>年。</a:t>
            </a:r>
            <a:endParaRPr lang="en-US" altLang="zh-CN" sz="1400" b="1" dirty="0"/>
          </a:p>
          <a:p>
            <a:r>
              <a:rPr lang="en-US" altLang="zh-CN" sz="1400" dirty="0"/>
              <a:t>1958</a:t>
            </a:r>
            <a:r>
              <a:rPr lang="zh-CN" altLang="en-US" sz="1400" dirty="0"/>
              <a:t>年的钢产量达到了 </a:t>
            </a:r>
            <a:r>
              <a:rPr lang="en-US" altLang="zh-CN" sz="1400" dirty="0"/>
              <a:t>1107 </a:t>
            </a:r>
            <a:r>
              <a:rPr lang="zh-CN" altLang="en-US" sz="1400" dirty="0"/>
              <a:t>万吨，但有 </a:t>
            </a:r>
            <a:r>
              <a:rPr lang="en-US" altLang="zh-CN" sz="1400" dirty="0"/>
              <a:t>¼ </a:t>
            </a:r>
            <a:r>
              <a:rPr lang="zh-CN" altLang="en-US" sz="1400" dirty="0"/>
              <a:t>以上是不能用的劣质钢。“大跃进”打 乱了国民经济秩序，浪费了大量的人力物力，造成了国民经济比例严重失调，使社会主义建设 事业受到重大损失。</a:t>
            </a:r>
            <a:endParaRPr lang="zh-CN" altLang="en-US" sz="1400" dirty="0"/>
          </a:p>
          <a:p>
            <a:r>
              <a:rPr lang="en-US" sz="1400" dirty="0"/>
              <a:t>197</a:t>
            </a:r>
            <a:r>
              <a:rPr lang="en-US" altLang="zh-CN" sz="1400" dirty="0"/>
              <a:t>7</a:t>
            </a:r>
            <a:r>
              <a:rPr lang="en-US" sz="1400" dirty="0"/>
              <a:t> </a:t>
            </a:r>
            <a:r>
              <a:rPr lang="zh-CN" altLang="en-US" sz="1400" dirty="0"/>
              <a:t>年</a:t>
            </a:r>
            <a:r>
              <a:rPr lang="en-US" altLang="zh-CN" sz="1400" dirty="0"/>
              <a:t>, </a:t>
            </a:r>
            <a:r>
              <a:rPr lang="zh-CN" altLang="en-US" sz="1400" dirty="0"/>
              <a:t>中国钢产量超过英国。  用了</a:t>
            </a:r>
            <a:r>
              <a:rPr lang="en-US" altLang="zh-CN" sz="1400" dirty="0"/>
              <a:t>19 </a:t>
            </a:r>
            <a:r>
              <a:rPr lang="zh-CN" altLang="en-US" sz="1400" dirty="0"/>
              <a:t>年时间。 </a:t>
            </a:r>
            <a:endParaRPr lang="en-US" sz="1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1"/>
          <a:srcRect l="16587" r="29465" b="1"/>
          <a:stretch>
            <a:fillRect/>
          </a:stretch>
        </p:blipFill>
        <p:spPr>
          <a:xfrm>
            <a:off x="6587120" y="484632"/>
            <a:ext cx="2725903" cy="351164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24837" r="791" b="-5"/>
          <a:stretch>
            <a:fillRect/>
          </a:stretch>
        </p:blipFill>
        <p:spPr>
          <a:xfrm>
            <a:off x="9465700" y="484632"/>
            <a:ext cx="2241661" cy="202247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r="10983" b="-4"/>
          <a:stretch>
            <a:fillRect/>
          </a:stretch>
        </p:blipFill>
        <p:spPr>
          <a:xfrm>
            <a:off x="6586819" y="4164379"/>
            <a:ext cx="2726204" cy="220898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l="7301" r="9381" b="5"/>
          <a:stretch>
            <a:fillRect/>
          </a:stretch>
        </p:blipFill>
        <p:spPr>
          <a:xfrm>
            <a:off x="9465700" y="2661434"/>
            <a:ext cx="2241661" cy="37175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Content Placeholder 3"/>
          <p:cNvPicPr>
            <a:picLocks noChangeAspect="1"/>
          </p:cNvPicPr>
          <p:nvPr/>
        </p:nvPicPr>
        <p:blipFill rotWithShape="1">
          <a:blip r:embed="rId1"/>
          <a:srcRect r="1795" b="2"/>
          <a:stretch>
            <a:fillRect/>
          </a:stretch>
        </p:blipFill>
        <p:spPr>
          <a:xfrm>
            <a:off x="8097327" y="373812"/>
            <a:ext cx="3462068" cy="231788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2211" r="5" b="5"/>
          <a:stretch>
            <a:fillRect/>
          </a:stretch>
        </p:blipFill>
        <p:spPr>
          <a:xfrm>
            <a:off x="8154116" y="3387306"/>
            <a:ext cx="3405279" cy="309688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6662057" cy="132556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zh-CN" altLang="en-US" spc="-300"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</a:rPr>
              <a:t>三个里面选两个</a:t>
            </a:r>
            <a:endParaRPr lang="en-US" spc="-300">
              <a:effectLst>
                <a:outerShdw blurRad="469900" dist="342900" dir="5400000" sy="-20000" rotWithShape="0">
                  <a:prstClr val="black">
                    <a:alpha val="66000"/>
                  </a:prstClr>
                </a:outerShdw>
              </a:effectLst>
            </a:endParaRPr>
          </a:p>
        </p:txBody>
      </p:sp>
      <p:sp>
        <p:nvSpPr>
          <p:cNvPr id="29" name="Content Placeholder 9"/>
          <p:cNvSpPr>
            <a:spLocks noGrp="1"/>
          </p:cNvSpPr>
          <p:nvPr>
            <p:ph idx="1"/>
          </p:nvPr>
        </p:nvSpPr>
        <p:spPr>
          <a:xfrm>
            <a:off x="1120000" y="1825625"/>
            <a:ext cx="6184314" cy="4351338"/>
          </a:xfrm>
        </p:spPr>
        <p:txBody>
          <a:bodyPr>
            <a:normAutofit/>
          </a:bodyPr>
          <a:lstStyle/>
          <a:p>
            <a:r>
              <a:rPr lang="zh-CN" altLang="en-US" dirty="0"/>
              <a:t>希望同时做到 “多、快、好、省”</a:t>
            </a:r>
            <a:r>
              <a:rPr lang="en-US" altLang="zh-CN" dirty="0"/>
              <a:t>… </a:t>
            </a:r>
            <a:r>
              <a:rPr lang="zh-CN" altLang="en-US" dirty="0"/>
              <a:t>可能只剩下 “</a:t>
            </a:r>
            <a:r>
              <a:rPr lang="en-US" altLang="zh-CN" dirty="0"/>
              <a:t>bug </a:t>
            </a:r>
            <a:r>
              <a:rPr lang="zh-CN" altLang="en-US" dirty="0"/>
              <a:t>多”。 </a:t>
            </a:r>
            <a:endParaRPr lang="en-US" altLang="zh-CN" dirty="0"/>
          </a:p>
          <a:p>
            <a:endParaRPr lang="en-US" dirty="0"/>
          </a:p>
          <a:p>
            <a:endParaRPr lang="en-US"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zh-CN" altLang="en-US" dirty="0">
                <a:sym typeface="+mn-ea"/>
              </a:rPr>
              <a:t>估计的练习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p>
            <a:pPr>
              <a:lnSpc>
                <a:spcPct val="150000"/>
              </a:lnSpc>
            </a:pPr>
            <a:r>
              <a:rPr lang="zh-CN" altLang="en-US"/>
              <a:t>广州市道路上有多少个</a:t>
            </a:r>
            <a:r>
              <a:rPr lang="zh-CN" altLang="en-US"/>
              <a:t>下水井盖</a:t>
            </a:r>
            <a:endParaRPr lang="zh-CN" altLang="en-US"/>
          </a:p>
          <a:p>
            <a:pPr>
              <a:lnSpc>
                <a:spcPct val="150000"/>
              </a:lnSpc>
            </a:pPr>
            <a:r>
              <a:rPr lang="zh-CN" altLang="en-US"/>
              <a:t>中国陆地边界长度 </a:t>
            </a:r>
            <a:endParaRPr lang="zh-CN" altLang="en-US"/>
          </a:p>
          <a:p>
            <a:pPr>
              <a:lnSpc>
                <a:spcPct val="150000"/>
              </a:lnSpc>
            </a:pPr>
            <a:r>
              <a:rPr lang="zh-CN" altLang="en-US"/>
              <a:t>非洲人口密度  </a:t>
            </a:r>
            <a:endParaRPr lang="zh-CN" altLang="en-US"/>
          </a:p>
          <a:p>
            <a:pPr>
              <a:lnSpc>
                <a:spcPct val="150000"/>
              </a:lnSpc>
            </a:pPr>
            <a:r>
              <a:rPr lang="zh-CN" altLang="en-US"/>
              <a:t>长江一年的流量 </a:t>
            </a:r>
            <a:endParaRPr lang="zh-CN" altLang="en-US"/>
          </a:p>
          <a:p>
            <a:pPr>
              <a:lnSpc>
                <a:spcPct val="150000"/>
              </a:lnSpc>
            </a:pPr>
            <a:r>
              <a:rPr lang="zh-CN" altLang="en-US"/>
              <a:t>20</a:t>
            </a:r>
            <a:r>
              <a:rPr lang="en-US" altLang="zh-CN"/>
              <a:t>22</a:t>
            </a:r>
            <a:r>
              <a:rPr lang="zh-CN" altLang="en-US"/>
              <a:t>年中国货币流通的总量 </a:t>
            </a:r>
            <a:endParaRPr lang="zh-CN" altLang="en-US"/>
          </a:p>
          <a:p>
            <a:pPr>
              <a:lnSpc>
                <a:spcPct val="150000"/>
              </a:lnSpc>
            </a:pPr>
            <a:r>
              <a:rPr lang="zh-CN" altLang="en-US"/>
              <a:t>一个80岁的人一生说过多少句话 </a:t>
            </a:r>
            <a:endParaRPr lang="zh-CN" altLang="en-US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估计的练习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“我们其实并不是不会估计，我们真正不会的，是把估计后面藏着的种种假设全部列举出来”</a:t>
            </a:r>
            <a:endParaRPr lang="en-US" altLang="zh-CN" dirty="0"/>
          </a:p>
          <a:p>
            <a:endParaRPr lang="en-US" dirty="0"/>
          </a:p>
          <a:p>
            <a:r>
              <a:rPr lang="zh-CN" altLang="en-US" dirty="0"/>
              <a:t>你们一个小组决定要徒步遍历中国陆地边界，假设硬件装备齐全，估计需要多长时间？</a:t>
            </a:r>
            <a:endParaRPr lang="en-US" altLang="zh-CN" dirty="0"/>
          </a:p>
          <a:p>
            <a:endParaRPr lang="en-US" dirty="0"/>
          </a:p>
          <a:p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1748436"/>
            <a:ext cx="4987819" cy="232869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7464" y="1736845"/>
            <a:ext cx="5175849" cy="234028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2236" y="4123291"/>
            <a:ext cx="5767566" cy="2582946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多轮讨论收敛的办法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zh-CN" dirty="0"/>
              <a:t>1.  </a:t>
            </a:r>
            <a:r>
              <a:rPr lang="zh-CN" altLang="en-US" dirty="0"/>
              <a:t>找到一个主持人（</a:t>
            </a:r>
            <a:r>
              <a:rPr lang="en-US" altLang="zh-CN" dirty="0"/>
              <a:t>Facilitator/Moderator</a:t>
            </a:r>
            <a:r>
              <a:rPr lang="zh-CN" altLang="en-US" dirty="0"/>
              <a:t>） </a:t>
            </a:r>
            <a:endParaRPr lang="en-US" altLang="zh-CN" dirty="0"/>
          </a:p>
          <a:p>
            <a:pPr marL="514350" indent="-514350">
              <a:buAutoNum type="arabicPeriod" startAt="2"/>
            </a:pPr>
            <a:r>
              <a:rPr lang="zh-CN" altLang="en-US" dirty="0"/>
              <a:t>主持几轮讨论，先确定大家对目标有统一的理解。</a:t>
            </a:r>
            <a:endParaRPr lang="en-US" altLang="zh-CN" dirty="0"/>
          </a:p>
          <a:p>
            <a:r>
              <a:rPr lang="zh-CN" altLang="en-US" dirty="0"/>
              <a:t>例如：什么叫遍历边境？一个人走 完即可，还是所有成员都走完？</a:t>
            </a:r>
            <a:endParaRPr lang="en-US" altLang="zh-CN" dirty="0"/>
          </a:p>
          <a:p>
            <a:r>
              <a:rPr lang="zh-CN" altLang="en-US" dirty="0"/>
              <a:t>然后每一轮统计大家对时间的估计，并且询问大家 估计值的前提假设是什么，找到合理的假设，</a:t>
            </a:r>
            <a:endParaRPr lang="en-US" altLang="zh-CN" dirty="0"/>
          </a:p>
          <a:p>
            <a:r>
              <a:rPr lang="zh-CN" altLang="en-US" dirty="0"/>
              <a:t>然后继续。</a:t>
            </a:r>
            <a:endParaRPr lang="en-US" altLang="zh-CN" dirty="0"/>
          </a:p>
          <a:p>
            <a:pPr marL="514350" indent="-514350">
              <a:buAutoNum type="arabicPeriod" startAt="2"/>
            </a:pPr>
            <a:endParaRPr lang="en-US" altLang="zh-CN" dirty="0"/>
          </a:p>
          <a:p>
            <a:pPr marL="514350" indent="-514350">
              <a:buAutoNum type="arabicPeriod" startAt="2"/>
            </a:pPr>
            <a:r>
              <a:rPr lang="zh-CN" altLang="en-US" dirty="0"/>
              <a:t>得到</a:t>
            </a:r>
            <a:r>
              <a:rPr lang="en-US" altLang="zh-CN" dirty="0"/>
              <a:t>:</a:t>
            </a:r>
            <a:endParaRPr lang="en-US" altLang="zh-CN" dirty="0"/>
          </a:p>
          <a:p>
            <a:pPr marL="457200" lvl="1" indent="0">
              <a:buNone/>
            </a:pPr>
            <a:r>
              <a:rPr lang="zh-CN" altLang="en-US" dirty="0"/>
              <a:t>一系列的假设，条件和一个估值范围</a:t>
            </a:r>
            <a:endParaRPr lang="zh-CN" altLang="en-US" dirty="0"/>
          </a:p>
          <a:p>
            <a:endParaRPr lang="en-US" dirty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经验公式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某件事的估计时间</a:t>
            </a:r>
            <a:r>
              <a:rPr lang="en-US" altLang="zh-CN" dirty="0"/>
              <a:t>X</a:t>
            </a:r>
            <a:r>
              <a:rPr lang="zh-CN" altLang="en-US" dirty="0"/>
              <a:t>，以及他做过类似开发工作的次数</a:t>
            </a:r>
            <a:r>
              <a:rPr lang="en-US" altLang="zh-CN" dirty="0"/>
              <a:t>N</a:t>
            </a:r>
            <a:r>
              <a:rPr lang="zh-CN" altLang="en-US" dirty="0"/>
              <a:t>。 </a:t>
            </a:r>
            <a:endParaRPr lang="en-US" altLang="zh-CN" dirty="0"/>
          </a:p>
          <a:p>
            <a:pPr lvl="1"/>
            <a:r>
              <a:rPr lang="en-US" altLang="zh-CN" dirty="0"/>
              <a:t>Y = X ± X ÷ N     </a:t>
            </a:r>
            <a:endParaRPr lang="en-US" altLang="zh-CN" dirty="0"/>
          </a:p>
          <a:p>
            <a:pPr lvl="1"/>
            <a:r>
              <a:rPr lang="en-US" altLang="zh-CN" dirty="0"/>
              <a:t>//</a:t>
            </a:r>
            <a:r>
              <a:rPr lang="zh-CN" altLang="en-US" dirty="0"/>
              <a:t>注：</a:t>
            </a:r>
            <a:r>
              <a:rPr lang="en-US" altLang="zh-CN" dirty="0"/>
              <a:t>Y </a:t>
            </a:r>
            <a:r>
              <a:rPr lang="zh-CN" altLang="en-US" dirty="0"/>
              <a:t>是实际时间花费。中间的 </a:t>
            </a:r>
            <a:r>
              <a:rPr lang="en-US" altLang="zh-CN" dirty="0"/>
              <a:t>± </a:t>
            </a:r>
            <a:r>
              <a:rPr lang="zh-CN" altLang="en-US" dirty="0"/>
              <a:t>表示加上或减去。</a:t>
            </a:r>
            <a:endParaRPr lang="en-US" altLang="zh-CN" dirty="0"/>
          </a:p>
          <a:p>
            <a:pPr lvl="1"/>
            <a:endParaRPr lang="en-US" altLang="zh-CN" dirty="0"/>
          </a:p>
          <a:p>
            <a:pPr marL="457200" lvl="1" indent="0">
              <a:buNone/>
            </a:pPr>
            <a:endParaRPr lang="en-US" altLang="zh-CN" dirty="0"/>
          </a:p>
          <a:p>
            <a:pPr marL="457200" lvl="1" indent="0">
              <a:buNone/>
            </a:pPr>
            <a:r>
              <a:rPr lang="zh-CN" altLang="en-US" dirty="0"/>
              <a:t>一个员工要实现一个模块，他估计要</a:t>
            </a:r>
            <a:r>
              <a:rPr lang="en-US" altLang="zh-CN" dirty="0"/>
              <a:t>3</a:t>
            </a:r>
            <a:r>
              <a:rPr lang="zh-CN" altLang="en-US" dirty="0"/>
              <a:t>天</a:t>
            </a:r>
            <a:r>
              <a:rPr lang="en-US" altLang="zh-CN" dirty="0"/>
              <a:t>,  </a:t>
            </a:r>
            <a:r>
              <a:rPr lang="zh-CN" altLang="en-US" dirty="0"/>
              <a:t>但是他从来没有做过</a:t>
            </a:r>
            <a:endParaRPr lang="en-US" altLang="zh-CN" dirty="0"/>
          </a:p>
          <a:p>
            <a:pPr marL="457200" lvl="1" indent="0">
              <a:buNone/>
            </a:pPr>
            <a:r>
              <a:rPr lang="en-US" altLang="zh-CN" dirty="0"/>
              <a:t>Y = 3 ± (3 ÷ 0)</a:t>
            </a:r>
            <a:endParaRPr lang="en-US" altLang="zh-CN" dirty="0"/>
          </a:p>
          <a:p>
            <a:pPr marL="457200" lvl="1" indent="0">
              <a:buNone/>
            </a:pPr>
            <a:endParaRPr lang="en-US" altLang="zh-CN" dirty="0"/>
          </a:p>
          <a:p>
            <a:pPr marL="457200" lvl="1" indent="0">
              <a:buNone/>
            </a:pPr>
            <a:r>
              <a:rPr lang="en-US" altLang="zh-CN" dirty="0"/>
              <a:t>3 + </a:t>
            </a:r>
            <a:r>
              <a:rPr lang="zh-CN" altLang="en-US" dirty="0"/>
              <a:t>无穷大</a:t>
            </a:r>
            <a:endParaRPr lang="en-US" altLang="zh-CN" dirty="0"/>
          </a:p>
          <a:p>
            <a:pPr marL="457200" lvl="1" indent="0">
              <a:buNone/>
            </a:pPr>
            <a:r>
              <a:rPr lang="en-US" altLang="zh-CN" dirty="0"/>
              <a:t>3 – </a:t>
            </a:r>
            <a:r>
              <a:rPr lang="zh-CN" altLang="en-US" dirty="0"/>
              <a:t>无穷大</a:t>
            </a:r>
            <a:endParaRPr lang="en-US" altLang="zh-CN" dirty="0"/>
          </a:p>
          <a:p>
            <a:pPr marL="457200" lvl="1" indent="0">
              <a:buNone/>
            </a:pPr>
            <a:endParaRPr lang="zh-CN" altLang="en-US" dirty="0"/>
          </a:p>
          <a:p>
            <a:endParaRPr lang="en-US" dirty="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影响项目的因素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zh-CN" altLang="en-US" dirty="0"/>
              <a:t>产品的因素</a:t>
            </a:r>
            <a:endParaRPr lang="zh-CN" altLang="en-US" dirty="0"/>
          </a:p>
          <a:p>
            <a:pPr>
              <a:lnSpc>
                <a:spcPct val="110000"/>
              </a:lnSpc>
            </a:pPr>
            <a:r>
              <a:rPr lang="zh-CN" altLang="en-US" dirty="0"/>
              <a:t> 希望产品达到什么样的可靠性标准。平均每天重启一次能接受么？ 还是需要一年 </a:t>
            </a:r>
            <a:r>
              <a:rPr lang="en-US" altLang="zh-CN" dirty="0"/>
              <a:t>99.999% </a:t>
            </a:r>
            <a:r>
              <a:rPr lang="zh-CN" altLang="en-US" dirty="0"/>
              <a:t>的时间内都能运行？</a:t>
            </a:r>
            <a:endParaRPr lang="en-US" altLang="zh-CN" dirty="0"/>
          </a:p>
          <a:p>
            <a:pPr>
              <a:lnSpc>
                <a:spcPct val="110000"/>
              </a:lnSpc>
            </a:pPr>
            <a:r>
              <a:rPr lang="zh-CN" altLang="en-US" dirty="0"/>
              <a:t>产品的数据量有多大。图书馆管理系统有多少本书？每天有多少事务发生？ </a:t>
            </a:r>
            <a:endParaRPr lang="en-US" altLang="zh-CN" dirty="0"/>
          </a:p>
          <a:p>
            <a:pPr>
              <a:lnSpc>
                <a:spcPct val="110000"/>
              </a:lnSpc>
            </a:pPr>
            <a:r>
              <a:rPr lang="zh-CN" altLang="en-US" dirty="0"/>
              <a:t>产品的复杂程度。是一个单页面展现信息的网站，还是一个需要实时处理火车票交易 的网站？ </a:t>
            </a:r>
            <a:endParaRPr lang="en-US" altLang="zh-CN" dirty="0"/>
          </a:p>
          <a:p>
            <a:pPr>
              <a:lnSpc>
                <a:spcPct val="110000"/>
              </a:lnSpc>
            </a:pPr>
            <a:r>
              <a:rPr lang="zh-CN" altLang="en-US" dirty="0"/>
              <a:t>对模块重用的要求。所有模块都可以重新写，还是必须要重用原来系统的某些老的 模块？ </a:t>
            </a:r>
            <a:endParaRPr lang="en-US" altLang="zh-CN" dirty="0"/>
          </a:p>
          <a:p>
            <a:pPr>
              <a:lnSpc>
                <a:spcPct val="110000"/>
              </a:lnSpc>
            </a:pPr>
            <a:r>
              <a:rPr lang="zh-CN" altLang="en-US" dirty="0"/>
              <a:t>文档的需求。需要完备的文档，还是“有什么事就问我”？</a:t>
            </a:r>
            <a:endParaRPr lang="en-US" altLang="zh-CN" dirty="0"/>
          </a:p>
          <a:p>
            <a:pPr>
              <a:lnSpc>
                <a:spcPct val="110000"/>
              </a:lnSpc>
            </a:pPr>
            <a:r>
              <a:rPr lang="zh-CN" altLang="en-US" b="1" dirty="0">
                <a:solidFill>
                  <a:srgbClr val="FFC000"/>
                </a:solidFill>
              </a:rPr>
              <a:t>牵涉到硬件，供应链，软件，社区，运营的复杂产品，如何管理各种依赖关系？</a:t>
            </a:r>
            <a:endParaRPr lang="zh-CN" altLang="en-US" b="1" dirty="0">
              <a:solidFill>
                <a:srgbClr val="FFC000"/>
              </a:solidFill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影响项目的因素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zh-CN" altLang="en-US" dirty="0"/>
              <a:t>平台的因素</a:t>
            </a:r>
            <a:endParaRPr lang="zh-CN" altLang="en-US" dirty="0"/>
          </a:p>
          <a:p>
            <a:r>
              <a:rPr lang="zh-CN" altLang="en-US" dirty="0"/>
              <a:t>执行时间的约束。是一个实时系统么？</a:t>
            </a:r>
            <a:endParaRPr lang="en-US" altLang="zh-CN" dirty="0"/>
          </a:p>
          <a:p>
            <a:r>
              <a:rPr lang="zh-CN" altLang="en-US" dirty="0"/>
              <a:t>存储的约束。数据如何保存，恢复的策略是怎样的？</a:t>
            </a:r>
            <a:endParaRPr lang="en-US" altLang="zh-CN" dirty="0"/>
          </a:p>
          <a:p>
            <a:r>
              <a:rPr lang="zh-CN" altLang="en-US" dirty="0"/>
              <a:t>平台变动的约束。编程语言和工具每半年会发生大变化么，还是非常稳定？</a:t>
            </a:r>
            <a:endParaRPr lang="zh-CN" altLang="en-US" dirty="0"/>
          </a:p>
          <a:p>
            <a:pPr marL="0" indent="0">
              <a:buNone/>
            </a:pPr>
            <a:endParaRPr lang="zh-CN" altLang="en-US" dirty="0"/>
          </a:p>
          <a:p>
            <a:pPr marL="0" indent="0">
              <a:buNone/>
            </a:pPr>
            <a:r>
              <a:rPr lang="zh-CN" altLang="en-US" dirty="0"/>
              <a:t>人员的因素</a:t>
            </a:r>
            <a:endParaRPr lang="zh-CN" altLang="en-US" dirty="0"/>
          </a:p>
          <a:p>
            <a:r>
              <a:rPr lang="zh-CN" altLang="en-US" dirty="0"/>
              <a:t> 分析师和程序员的能力。 </a:t>
            </a:r>
            <a:endParaRPr lang="en-US" altLang="zh-CN" dirty="0"/>
          </a:p>
          <a:p>
            <a:r>
              <a:rPr lang="zh-CN" altLang="en-US" dirty="0"/>
              <a:t>做此类应用的经验，使用开发平台、编程语言和工具的经验</a:t>
            </a:r>
            <a:endParaRPr lang="en-US" altLang="zh-CN" dirty="0"/>
          </a:p>
          <a:p>
            <a:r>
              <a:rPr lang="zh-CN" altLang="en-US" dirty="0"/>
              <a:t>人员流动性（项目做到一半小伙伴会突然不见了么？）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从结果出发，</a:t>
            </a:r>
            <a:r>
              <a:rPr lang="en-US" altLang="zh-CN" dirty="0"/>
              <a:t>Work Breakdown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2478155"/>
            <a:ext cx="10233025" cy="302327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50627" y="5919564"/>
            <a:ext cx="2361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以后会继续细化</a:t>
            </a:r>
            <a:endParaRPr lang="en-US" dirty="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实践 </a:t>
            </a:r>
            <a:r>
              <a:rPr lang="en-US" altLang="zh-CN" dirty="0"/>
              <a:t>– </a:t>
            </a:r>
            <a:r>
              <a:rPr lang="zh-CN" altLang="en-US" dirty="0"/>
              <a:t>小组整理文档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NABCD </a:t>
            </a:r>
            <a:r>
              <a:rPr lang="zh-CN" altLang="en-US" dirty="0"/>
              <a:t>电梯演说</a:t>
            </a:r>
            <a:endParaRPr lang="en-US" altLang="zh-CN" dirty="0"/>
          </a:p>
          <a:p>
            <a:r>
              <a:rPr lang="zh-CN" altLang="en-US" dirty="0"/>
              <a:t>产品最核心的原型是？</a:t>
            </a:r>
            <a:endParaRPr lang="en-US" altLang="zh-CN" dirty="0"/>
          </a:p>
          <a:p>
            <a:r>
              <a:rPr lang="zh-CN" altLang="en-US" dirty="0"/>
              <a:t>典型用户和典型场景是？</a:t>
            </a:r>
            <a:endParaRPr lang="en-US" altLang="zh-CN" dirty="0"/>
          </a:p>
          <a:p>
            <a:r>
              <a:rPr lang="zh-CN" altLang="en-US" dirty="0"/>
              <a:t>大致的需求，要实现这些需求，我们估计要多少时间？</a:t>
            </a:r>
            <a:endParaRPr lang="en-US" altLang="zh-CN" dirty="0"/>
          </a:p>
          <a:p>
            <a:endParaRPr lang="en-US" dirty="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以终为始 </a:t>
            </a:r>
            <a:r>
              <a:rPr lang="en-US" altLang="zh-CN" dirty="0"/>
              <a:t>– </a:t>
            </a:r>
            <a:r>
              <a:rPr lang="zh-CN" altLang="en-US" dirty="0"/>
              <a:t>先写新闻稿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1120000" y="1825625"/>
            <a:ext cx="571768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1600" dirty="0"/>
              <a:t>写一个新闻报道，描述你的新产品在新闻发布会上的情况</a:t>
            </a:r>
            <a:endParaRPr lang="en-US" altLang="zh-CN" sz="1600" dirty="0"/>
          </a:p>
          <a:p>
            <a:r>
              <a:rPr lang="zh-CN" altLang="en-US" sz="1600" dirty="0"/>
              <a:t>标题：</a:t>
            </a:r>
            <a:r>
              <a:rPr lang="zh-CN" altLang="en-US" sz="1600" dirty="0"/>
              <a:t>用读者（目标客户）能理解的方式给产品起个名字。</a:t>
            </a:r>
            <a:endParaRPr lang="zh-CN" altLang="en-US" sz="1600" dirty="0"/>
          </a:p>
          <a:p>
            <a:pPr algn="ctr"/>
            <a:r>
              <a:rPr lang="zh-CN" altLang="en-US" sz="1600" dirty="0"/>
              <a:t>副标题：描述产品的目标客户群，他们将会得到什么好处。</a:t>
            </a:r>
            <a:r>
              <a:rPr lang="en-US" altLang="zh-CN" sz="1600" dirty="0"/>
              <a:t>    </a:t>
            </a:r>
            <a:r>
              <a:rPr lang="zh-CN" altLang="en-US" sz="1600" dirty="0"/>
              <a:t>在标题下用一句话说清楚。</a:t>
            </a:r>
            <a:endParaRPr lang="zh-CN" altLang="en-US" sz="1600" dirty="0"/>
          </a:p>
          <a:p>
            <a:pPr algn="ctr"/>
            <a:r>
              <a:rPr lang="zh-CN" altLang="en-US" sz="1600" dirty="0"/>
              <a:t>总结：</a:t>
            </a:r>
            <a:r>
              <a:rPr lang="zh-CN" altLang="en-US" sz="1600" dirty="0"/>
              <a:t>总结产品和带来的好处，核心内容。设想你读者只关注这一段，不会再往下看了。</a:t>
            </a:r>
            <a:endParaRPr lang="zh-CN" altLang="en-US" sz="1600" dirty="0"/>
          </a:p>
          <a:p>
            <a:r>
              <a:rPr lang="zh-CN" altLang="en-US" sz="1600" dirty="0"/>
              <a:t>问题：</a:t>
            </a:r>
            <a:r>
              <a:rPr lang="zh-CN" altLang="en-US" sz="1600" dirty="0"/>
              <a:t>描述你产品解决的问题。</a:t>
            </a:r>
            <a:endParaRPr lang="zh-CN" altLang="en-US" sz="1600" dirty="0"/>
          </a:p>
          <a:p>
            <a:r>
              <a:rPr lang="zh-CN" altLang="en-US" sz="1600" dirty="0"/>
              <a:t>解决方案：</a:t>
            </a:r>
            <a:r>
              <a:rPr lang="zh-CN" altLang="en-US" sz="1600" dirty="0"/>
              <a:t>描述产品如何优雅地解决问题。</a:t>
            </a:r>
            <a:endParaRPr lang="zh-CN" altLang="en-US" sz="1600" dirty="0"/>
          </a:p>
          <a:p>
            <a:r>
              <a:rPr lang="zh-CN" altLang="en-US" sz="1600" dirty="0"/>
              <a:t>你的引证：</a:t>
            </a:r>
            <a:r>
              <a:rPr lang="zh-CN" altLang="en-US" sz="1600" dirty="0"/>
              <a:t>引用一位你公司发言人所说的话。</a:t>
            </a:r>
            <a:endParaRPr lang="zh-CN" altLang="en-US" sz="1600" dirty="0"/>
          </a:p>
          <a:p>
            <a:r>
              <a:rPr lang="zh-CN" altLang="en-US" sz="1600" dirty="0"/>
              <a:t>如何开始：</a:t>
            </a:r>
            <a:r>
              <a:rPr lang="zh-CN" altLang="en-US" sz="1600" dirty="0"/>
              <a:t>描述开始使用我们的产品是多么的简单。</a:t>
            </a:r>
            <a:endParaRPr lang="zh-CN" altLang="en-US" sz="1600" dirty="0"/>
          </a:p>
          <a:p>
            <a:pPr algn="ctr"/>
            <a:r>
              <a:rPr lang="zh-CN" altLang="en-US" sz="1600" dirty="0"/>
              <a:t>客户评述：</a:t>
            </a:r>
            <a:r>
              <a:rPr lang="zh-CN" altLang="en-US" sz="1600" dirty="0"/>
              <a:t>假想一个客户的评价，描述他们如何体验到你产品带来的好处。</a:t>
            </a:r>
            <a:endParaRPr lang="zh-CN" altLang="en-US" sz="1600" dirty="0"/>
          </a:p>
          <a:p>
            <a:r>
              <a:rPr lang="zh-CN" altLang="en-US" sz="1600" dirty="0"/>
              <a:t>收尾和号召：</a:t>
            </a:r>
            <a:r>
              <a:rPr lang="zh-CN" altLang="en-US" sz="1600" dirty="0"/>
              <a:t>收尾然后为读者指明下一步的方向。</a:t>
            </a:r>
            <a:endParaRPr lang="zh-CN" altLang="en-US" sz="16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08816" y="1825626"/>
            <a:ext cx="4384195" cy="431741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课堂练习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把你们产品的功能都列出来，</a:t>
            </a:r>
            <a:endParaRPr lang="en-US" altLang="zh-CN" dirty="0"/>
          </a:p>
          <a:p>
            <a:r>
              <a:rPr lang="zh-CN" altLang="en-US" dirty="0"/>
              <a:t>分别放到四个象限中</a:t>
            </a:r>
            <a:endParaRPr lang="en-US" altLang="zh-CN" dirty="0"/>
          </a:p>
          <a:p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1750862"/>
            <a:ext cx="5044565" cy="43513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7558" y="1690688"/>
            <a:ext cx="3806242" cy="434715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560485" y="1825625"/>
            <a:ext cx="7353605" cy="435133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需求 </a:t>
            </a:r>
            <a:r>
              <a:rPr lang="en-US" altLang="zh-CN" dirty="0"/>
              <a:t>– </a:t>
            </a:r>
            <a:r>
              <a:rPr lang="zh-CN" altLang="en-US" dirty="0"/>
              <a:t>课堂互动回答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120000" y="1825625"/>
            <a:ext cx="4398150" cy="4351338"/>
          </a:xfrm>
        </p:spPr>
        <p:txBody>
          <a:bodyPr>
            <a:normAutofit/>
          </a:bodyPr>
          <a:lstStyle/>
          <a:p>
            <a:r>
              <a:rPr lang="zh-CN" altLang="en-US" dirty="0"/>
              <a:t>获取和引导需求</a:t>
            </a:r>
            <a:endParaRPr lang="en-US" altLang="zh-CN" dirty="0"/>
          </a:p>
          <a:p>
            <a:pPr lvl="1"/>
            <a:r>
              <a:rPr lang="zh-CN" altLang="en-US" dirty="0"/>
              <a:t>来自用户 </a:t>
            </a:r>
            <a:r>
              <a:rPr lang="en-US" altLang="zh-CN" dirty="0"/>
              <a:t>– </a:t>
            </a:r>
            <a:r>
              <a:rPr lang="zh-CN" altLang="en-US" dirty="0"/>
              <a:t>请举例</a:t>
            </a:r>
            <a:endParaRPr lang="en-US" altLang="zh-CN" dirty="0"/>
          </a:p>
          <a:p>
            <a:pPr lvl="1"/>
            <a:r>
              <a:rPr lang="zh-CN" altLang="en-US" dirty="0"/>
              <a:t>引导用户产生需求 </a:t>
            </a:r>
            <a:r>
              <a:rPr lang="en-US" altLang="zh-CN" dirty="0"/>
              <a:t>– </a:t>
            </a:r>
            <a:r>
              <a:rPr lang="zh-CN" altLang="en-US" dirty="0"/>
              <a:t>请举例</a:t>
            </a:r>
            <a:endParaRPr lang="en-US" altLang="zh-CN" dirty="0"/>
          </a:p>
          <a:p>
            <a:pPr lvl="1"/>
            <a:r>
              <a:rPr lang="zh-CN" altLang="en-US" dirty="0"/>
              <a:t>预计需求的产生</a:t>
            </a:r>
            <a:endParaRPr lang="en-US" altLang="zh-CN" dirty="0"/>
          </a:p>
          <a:p>
            <a:pPr lvl="2"/>
            <a:r>
              <a:rPr lang="en-US" dirty="0"/>
              <a:t>5G+</a:t>
            </a:r>
            <a:r>
              <a:rPr lang="zh-CN" altLang="en-US" dirty="0"/>
              <a:t>物联网 </a:t>
            </a:r>
            <a:r>
              <a:rPr lang="en-US" altLang="zh-CN" dirty="0"/>
              <a:t>= </a:t>
            </a:r>
            <a:r>
              <a:rPr lang="zh-CN" altLang="en-US" dirty="0"/>
              <a:t>什么需求</a:t>
            </a:r>
            <a:endParaRPr lang="en-US" altLang="zh-CN" dirty="0"/>
          </a:p>
          <a:p>
            <a:pPr lvl="2"/>
            <a:endParaRPr lang="en-US" altLang="zh-CN" dirty="0"/>
          </a:p>
          <a:p>
            <a:r>
              <a:rPr lang="zh-CN" altLang="en-US" dirty="0"/>
              <a:t>有没有拒绝用户需求的？</a:t>
            </a:r>
            <a:endParaRPr lang="en-US" altLang="zh-CN" dirty="0"/>
          </a:p>
          <a:p>
            <a:pPr lvl="1"/>
            <a:r>
              <a:rPr lang="en-US" altLang="zh-CN" dirty="0"/>
              <a:t>BBS reader in email client</a:t>
            </a:r>
            <a:endParaRPr lang="en-US" altLang="zh-CN" dirty="0"/>
          </a:p>
        </p:txBody>
      </p:sp>
      <p:sp>
        <p:nvSpPr>
          <p:cNvPr id="4" name="TextBox 3"/>
          <p:cNvSpPr txBox="1"/>
          <p:nvPr/>
        </p:nvSpPr>
        <p:spPr>
          <a:xfrm>
            <a:off x="5607050" y="1703388"/>
            <a:ext cx="513715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需求捕捉：</a:t>
            </a:r>
            <a:r>
              <a:rPr lang="zh-CN" altLang="en-US" dirty="0"/>
              <a:t>很多时候用户并 不知道自己确切的需求，或者不愿意表达完整的需求，软件团队需要设身处地，替用户着 想，引导出需求。</a:t>
            </a:r>
            <a:endParaRPr lang="en-US" altLang="zh-CN" dirty="0"/>
          </a:p>
          <a:p>
            <a:r>
              <a:rPr lang="zh-CN" altLang="en-US" dirty="0"/>
              <a:t>有些需求在实现之前，并没有用户明确表达具体的需求（例如：没有用 户说“我希望有一个偷菜的软件，我可以偷别人家的菜”），但是，成功的团队还是可以从 “用户需要和朋友之间玩游戏，用户有证明自己能力的需求”这些角度出发，挖掘出需求。 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b="1" dirty="0"/>
              <a:t>分析技术的发展趋势以及产业的变化、社会发展的大趋势，推测用户 会产生哪些新的需求。</a:t>
            </a:r>
            <a:r>
              <a:rPr lang="zh-CN" altLang="en-US" dirty="0"/>
              <a:t>例如，看到全球定位系统（</a:t>
            </a:r>
            <a:r>
              <a:rPr lang="en-US" altLang="zh-CN" dirty="0"/>
              <a:t>GPS</a:t>
            </a:r>
            <a:r>
              <a:rPr lang="zh-CN" altLang="en-US" dirty="0"/>
              <a:t>）技术的成熟、地理信息系统的发 展、私家车的普及和智能手机性能的不断提高，我们可以推测出利用手机给汽车导航将是 一个普遍的需求。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需求 </a:t>
            </a:r>
            <a:r>
              <a:rPr lang="en-US" altLang="zh-CN" dirty="0"/>
              <a:t>– </a:t>
            </a:r>
            <a:r>
              <a:rPr lang="zh-CN" altLang="en-US" dirty="0"/>
              <a:t>课堂互动回答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120000" y="1825625"/>
            <a:ext cx="4480700" cy="4351338"/>
          </a:xfrm>
        </p:spPr>
        <p:txBody>
          <a:bodyPr>
            <a:normAutofit/>
          </a:bodyPr>
          <a:lstStyle/>
          <a:p>
            <a:r>
              <a:rPr lang="zh-CN" altLang="en-US" dirty="0"/>
              <a:t>获取和引导需求</a:t>
            </a:r>
            <a:endParaRPr lang="en-US" altLang="zh-CN" dirty="0"/>
          </a:p>
          <a:p>
            <a:pPr lvl="1"/>
            <a:r>
              <a:rPr lang="en-US" altLang="zh-CN" dirty="0"/>
              <a:t>…</a:t>
            </a:r>
            <a:endParaRPr lang="en-US" altLang="zh-CN" dirty="0"/>
          </a:p>
          <a:p>
            <a:pPr lvl="1"/>
            <a:r>
              <a:rPr lang="zh-CN" altLang="en-US" dirty="0"/>
              <a:t>需求可以来自管理机构</a:t>
            </a:r>
            <a:endParaRPr lang="en-US" altLang="zh-CN" dirty="0"/>
          </a:p>
          <a:p>
            <a:pPr lvl="2"/>
            <a:r>
              <a:rPr lang="zh-CN" altLang="en-US" dirty="0"/>
              <a:t>请举例</a:t>
            </a:r>
            <a:endParaRPr lang="en-US" altLang="zh-CN" dirty="0"/>
          </a:p>
          <a:p>
            <a:pPr lvl="1"/>
            <a:r>
              <a:rPr lang="zh-CN" altLang="en-US" dirty="0"/>
              <a:t>需求可以来自企业内部 </a:t>
            </a:r>
            <a:r>
              <a:rPr lang="en-US" altLang="zh-CN" dirty="0"/>
              <a:t>– </a:t>
            </a:r>
            <a:r>
              <a:rPr lang="zh-CN" altLang="en-US" dirty="0"/>
              <a:t>请举例</a:t>
            </a:r>
            <a:r>
              <a:rPr lang="en-US" altLang="zh-CN" dirty="0"/>
              <a:t>		</a:t>
            </a:r>
            <a:endParaRPr lang="en-US" altLang="zh-CN" dirty="0"/>
          </a:p>
        </p:txBody>
      </p:sp>
      <p:sp>
        <p:nvSpPr>
          <p:cNvPr id="4" name="TextBox 3"/>
          <p:cNvSpPr txBox="1"/>
          <p:nvPr/>
        </p:nvSpPr>
        <p:spPr>
          <a:xfrm>
            <a:off x="6508752" y="3449638"/>
            <a:ext cx="47625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软件企业＝软件</a:t>
            </a:r>
            <a:r>
              <a:rPr lang="en-US" altLang="zh-CN" b="1" dirty="0"/>
              <a:t>+ </a:t>
            </a:r>
            <a:r>
              <a:rPr lang="zh-CN" altLang="en-US" b="1" dirty="0"/>
              <a:t>商业模式。</a:t>
            </a:r>
            <a:endParaRPr lang="en-US" altLang="zh-CN" b="1" dirty="0"/>
          </a:p>
          <a:p>
            <a:r>
              <a:rPr lang="zh-CN" altLang="en-US" dirty="0"/>
              <a:t>企业所采用的商业模式会对软件提出需求。一个免费的互联网服务到达一定规 模后，企业就会考虑如何让这个服务带来收入。例如一个免费的互联网电子邮件服务会考 虑对用户收费，支持几种不同等级的用户，在邮件中附带广告，或者在页面显示广告，等 等。这些“需求”并不是来自用户，事实上绝大部分用户都反感这样的“需求”，但是企 业需要一个能维持它生存和发展的商业模式，尽管这个模式的种种需求未必都是对用户有 利的。</a:t>
            </a:r>
            <a:endParaRPr lang="zh-CN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508752" y="1785144"/>
            <a:ext cx="47625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来自：监管部门</a:t>
            </a:r>
            <a:endParaRPr lang="en-US" altLang="zh-CN" b="1" dirty="0"/>
          </a:p>
          <a:p>
            <a:r>
              <a:rPr lang="zh-CN" altLang="en-US" dirty="0"/>
              <a:t>例如一些互联网服务对不同年龄用户的内容管理、“敏感 词屏蔽”、快速删除网上内容，等等。</a:t>
            </a:r>
            <a:endParaRPr lang="zh-CN" altLang="en-US" dirty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tags/tag1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commondata" val="eyJoZGlkIjoiMDU1ODUxMDc0MjBiZGJjNTQ1OThkMTJlZmZjZTRmMWUifQ=="/>
</p:tagLst>
</file>

<file path=ppt/theme/theme1.xml><?xml version="1.0" encoding="utf-8"?>
<a:theme xmlns:a="http://schemas.openxmlformats.org/drawingml/2006/main" name="Depth">
  <a:themeElements>
    <a:clrScheme name="Depth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Yahei">
      <a:majorFont>
        <a:latin typeface="Calibri Light"/>
        <a:ea typeface="Microsoft YaHei UI"/>
        <a:cs typeface=""/>
      </a:majorFont>
      <a:minorFont>
        <a:latin typeface="Calibri"/>
        <a:ea typeface="Microsoft YaHei"/>
        <a:cs typeface="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7467</Words>
  <Application>WPS 演示</Application>
  <PresentationFormat>Widescreen</PresentationFormat>
  <Paragraphs>517</Paragraphs>
  <Slides>57</Slides>
  <Notes>17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57</vt:i4>
      </vt:variant>
    </vt:vector>
  </HeadingPairs>
  <TitlesOfParts>
    <vt:vector size="68" baseType="lpstr">
      <vt:lpstr>Arial</vt:lpstr>
      <vt:lpstr>宋体</vt:lpstr>
      <vt:lpstr>Wingdings</vt:lpstr>
      <vt:lpstr>Microsoft YaHei UI</vt:lpstr>
      <vt:lpstr>Calibri Light</vt:lpstr>
      <vt:lpstr>Calibri</vt:lpstr>
      <vt:lpstr>微软雅黑</vt:lpstr>
      <vt:lpstr>Arial Unicode MS</vt:lpstr>
      <vt:lpstr>等线</vt:lpstr>
      <vt:lpstr>Segoe</vt:lpstr>
      <vt:lpstr>Depth</vt:lpstr>
      <vt:lpstr>需求分析</vt:lpstr>
      <vt:lpstr>软件需求</vt:lpstr>
      <vt:lpstr>需求 – 都按照用户的要求来？</vt:lpstr>
      <vt:lpstr>听其言，还要观其行</vt:lpstr>
      <vt:lpstr>PowerPoint 演示文稿</vt:lpstr>
      <vt:lpstr>PowerPoint 演示文稿</vt:lpstr>
      <vt:lpstr>PowerPoint 演示文稿</vt:lpstr>
      <vt:lpstr>需求 – 课堂互动回答</vt:lpstr>
      <vt:lpstr>需求 – 课堂互动回答</vt:lpstr>
      <vt:lpstr>需求 – 课堂互动回答</vt:lpstr>
      <vt:lpstr>需求的分类</vt:lpstr>
      <vt:lpstr>所有利益相关者都有需求</vt:lpstr>
      <vt:lpstr>用户有多种</vt:lpstr>
      <vt:lpstr>PowerPoint 演示文稿</vt:lpstr>
      <vt:lpstr>获取用户需求 – 用户调研</vt:lpstr>
      <vt:lpstr>Different types of user study</vt:lpstr>
      <vt:lpstr>调研方法</vt:lpstr>
      <vt:lpstr>调研方法 – 焦点小组</vt:lpstr>
      <vt:lpstr>调研方法 – 深入面谈</vt:lpstr>
      <vt:lpstr>调研方法 – 卡片分类</vt:lpstr>
      <vt:lpstr>调研方法 – 调查问卷</vt:lpstr>
      <vt:lpstr>调研方法 – 日志调研</vt:lpstr>
      <vt:lpstr>调研方法 – 人类学调查</vt:lpstr>
      <vt:lpstr>2011年中科大学生的感悟</vt:lpstr>
      <vt:lpstr>用户调查 – A/B测试</vt:lpstr>
      <vt:lpstr>Dimension of User Study</vt:lpstr>
      <vt:lpstr>做过头了会怎样？</vt:lpstr>
      <vt:lpstr>用户调研会不会太晚？</vt:lpstr>
      <vt:lpstr>NABCD 模型</vt:lpstr>
      <vt:lpstr>Approach 你的独特做法</vt:lpstr>
      <vt:lpstr>Benefit 好处</vt:lpstr>
      <vt:lpstr>Competitors 竞争</vt:lpstr>
      <vt:lpstr>Delivery 交到用户手中</vt:lpstr>
      <vt:lpstr>项目提议</vt:lpstr>
      <vt:lpstr>电梯演说模板 – 新产品</vt:lpstr>
      <vt:lpstr>电梯演说模板 – 改进产品</vt:lpstr>
      <vt:lpstr>其他格式</vt:lpstr>
      <vt:lpstr>电梯演说作用大 最后成功靠产品</vt:lpstr>
      <vt:lpstr>理性分析产品/功能的定位</vt:lpstr>
      <vt:lpstr>为什么要理性分析</vt:lpstr>
      <vt:lpstr>功能的不同定位</vt:lpstr>
      <vt:lpstr>竞争环境中的选择</vt:lpstr>
      <vt:lpstr>不同投资导致不同结果</vt:lpstr>
      <vt:lpstr>目标/估计/决心</vt:lpstr>
      <vt:lpstr>目标/决心/估计</vt:lpstr>
      <vt:lpstr>目标/决心/估计</vt:lpstr>
      <vt:lpstr>三个里面选两个</vt:lpstr>
      <vt:lpstr>估计的练习</vt:lpstr>
      <vt:lpstr>估计的练习</vt:lpstr>
      <vt:lpstr>多轮讨论收敛的办法</vt:lpstr>
      <vt:lpstr>经验公式</vt:lpstr>
      <vt:lpstr>影响项目的因素</vt:lpstr>
      <vt:lpstr>影响项目的因素</vt:lpstr>
      <vt:lpstr>从结果出发，Work Breakdown</vt:lpstr>
      <vt:lpstr>实践 – 小组整理文档</vt:lpstr>
      <vt:lpstr>以终为始 – 先写新闻稿</vt:lpstr>
      <vt:lpstr>课堂练习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需求分析</dc:title>
  <dc:creator>Xin Zou</dc:creator>
  <cp:lastModifiedBy>zry</cp:lastModifiedBy>
  <cp:revision>6</cp:revision>
  <dcterms:created xsi:type="dcterms:W3CDTF">2018-10-06T21:43:00Z</dcterms:created>
  <dcterms:modified xsi:type="dcterms:W3CDTF">2023-10-12T22:43:33Z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2052-12.1.0.15374</vt:lpwstr>
  </property>
  <property fmtid="{D5CDD505-2E9C-101B-9397-08002B2CF9AE}" pid="3" name="ICV">
    <vt:lpwstr>960E363BC04840558EF129BEABB1E45F</vt:lpwstr>
  </property>
</Properties>
</file>